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  <p:sldMasterId id="2147483681" r:id="rId2"/>
  </p:sldMasterIdLst>
  <p:notesMasterIdLst>
    <p:notesMasterId r:id="rId22"/>
  </p:notesMasterIdLst>
  <p:sldIdLst>
    <p:sldId id="256" r:id="rId3"/>
    <p:sldId id="257" r:id="rId4"/>
    <p:sldId id="274" r:id="rId5"/>
    <p:sldId id="275" r:id="rId6"/>
    <p:sldId id="276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69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3E473-4A9D-40F7-8CC4-B5BB6A6583D0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FA5C9-D506-4B99-99D7-E1B8C259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10C090-BE41-45A2-9B94-B3D8C5A32F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482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E819B4-30F7-43CA-A5A8-689682BB2A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6238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0573CE-F642-48CD-BD4E-5D5089006C9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1112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7D0AE-786E-43A3-A9BA-F4908AE1B34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6834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B13FF-D05A-4277-B4BB-C619B7A3DF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756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E0894F-2B06-4FA3-9D25-D4472350CB4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808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C5398A-881F-475C-8364-4E4C3FE8DE9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8064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lue banner.bmp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066800"/>
            <a:ext cx="10678584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20800" y="1295400"/>
            <a:ext cx="96520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bg1"/>
                </a:solidFill>
                <a:latin typeface="+mn-lt"/>
                <a:cs typeface="+mn-cs"/>
              </a:rPr>
              <a:t>RECORDS MANAGEMENT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bg1"/>
                </a:solidFill>
                <a:latin typeface="+mn-lt"/>
                <a:cs typeface="+mn-cs"/>
              </a:rPr>
              <a:t>Judith Read and Mary Lea Ginn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773BB-E1FB-4A94-863F-B160FF86764F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FC4B4-C0F7-4CF6-B2FB-FE0BE0AAA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8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B217D-FF3A-45B7-AF9B-3AF3DA5C83F0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EA5BA-A40A-40CD-987A-BBAC6E359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4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2924D-DDE7-439A-B01F-2D5C0FBC40F9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0CCE-F50E-4C1F-BB26-20148AB23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57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587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76909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24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254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2116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55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3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72413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11200" y="1371600"/>
            <a:ext cx="10871200" cy="4800600"/>
          </a:xfrm>
          <a:prstGeom prst="rect">
            <a:avLst/>
          </a:prstGeom>
          <a:solidFill>
            <a:srgbClr val="FFF8E5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5" name="Picture 7" descr="Blue banner.bmp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200" y="306388"/>
            <a:ext cx="10898717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55394"/>
            <a:ext cx="10871200" cy="1162244"/>
          </a:xfrm>
        </p:spPr>
        <p:txBody>
          <a:bodyPr/>
          <a:lstStyle>
            <a:lvl1pPr marL="119063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10566400" cy="4648200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buSzPct val="125000"/>
              <a:defRPr/>
            </a:lvl1pPr>
            <a:lvl2pPr>
              <a:buClr>
                <a:schemeClr val="accent1">
                  <a:lumMod val="75000"/>
                </a:schemeClr>
              </a:buClr>
              <a:defRPr sz="24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A982E-DB01-4C18-80E5-2757D9087832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40800" y="6356351"/>
            <a:ext cx="2844800" cy="36512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BE19EA8-D4D2-4113-B27F-D3408065C8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54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704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10767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62943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2624314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39068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4112622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14165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737811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863376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15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A7E83-EC4B-4839-8961-C69516FF0CC1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1ECDE-0537-40A7-88CF-7839A299F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998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5088714" cy="3311189"/>
          </a:xfrm>
        </p:spPr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993971" y="2063396"/>
            <a:ext cx="5086538" cy="3311189"/>
          </a:xfrm>
        </p:spPr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4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2B54D-BF41-4A36-A59E-952042E6BA90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65C65-DCA6-4515-9BFB-E1CA8463A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7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15987-167B-419A-9E61-5E9D43BE6ED1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B9F8-8032-4910-9C69-8FDCD5438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0FEF4-B60B-4CDE-BB87-96A9CCCA5578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4A5F5-7CA0-4163-9380-953151521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8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1467E-B34B-4D30-9A84-3442EBF02A50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A5F85-8A78-4446-8345-EE580BB7B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9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A8D45-EC41-40B8-AA97-8C3201037EE2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43D85-5850-4922-A6B6-9B523C819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592C0-C610-4603-B277-E9A69E7701F9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8411B-31BD-4779-88CD-A8830F634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19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16000" y="255588"/>
            <a:ext cx="105664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16000" y="1524001"/>
            <a:ext cx="105664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C1A2A4-7E9B-4812-AA30-4B2B5E787341}" type="datetime1">
              <a:rPr lang="en-US"/>
              <a:pPr>
                <a:defRPr/>
              </a:pPr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5BA291-65BB-4AFF-8A13-B870168B6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0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5BB1C6-BF8F-4481-8AB2-603A1C8A906A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10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writing &amp; recordkeeping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Tina </a:t>
            </a:r>
            <a:r>
              <a:rPr lang="en-US" sz="3200" dirty="0"/>
              <a:t>D</a:t>
            </a:r>
            <a:r>
              <a:rPr lang="en-US" sz="3200" dirty="0" smtClean="0"/>
              <a:t>ressler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9525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3: Punctuation and Possessives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punctuation is disregarded</a:t>
            </a:r>
          </a:p>
          <a:p>
            <a:pPr lvl="1"/>
            <a:r>
              <a:rPr lang="en-US" smtClean="0"/>
              <a:t>In business names</a:t>
            </a:r>
          </a:p>
          <a:p>
            <a:pPr lvl="1"/>
            <a:r>
              <a:rPr lang="en-US" smtClean="0"/>
              <a:t>In personal names</a:t>
            </a:r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4A65-30FC-4208-8B65-5C232EA65087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 descr="CH02 rule 3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124200"/>
            <a:ext cx="6477000" cy="282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830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4: Single Letters &amp; Abbreviations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Personal names</a:t>
            </a:r>
          </a:p>
          <a:p>
            <a:pPr lvl="1"/>
            <a:r>
              <a:rPr lang="en-US" smtClean="0"/>
              <a:t>Initials are separate indexing units</a:t>
            </a:r>
          </a:p>
          <a:p>
            <a:pPr lvl="1"/>
            <a:r>
              <a:rPr lang="en-US" smtClean="0"/>
              <a:t>Nicknames are indexed as written</a:t>
            </a:r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DF99-973C-483F-854F-4C6B1CCCBD9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 descr="CH02 rule 4a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1" y="3276601"/>
            <a:ext cx="6327775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337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4: Single Letters &amp; Abbreviations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Business names</a:t>
            </a:r>
          </a:p>
          <a:p>
            <a:pPr lvl="1"/>
            <a:r>
              <a:rPr lang="en-US" smtClean="0"/>
              <a:t>Single letters are indexed as written</a:t>
            </a:r>
          </a:p>
          <a:p>
            <a:pPr lvl="1"/>
            <a:r>
              <a:rPr lang="en-US" smtClean="0"/>
              <a:t>An acronym or abbreviation is indexed as one unit</a:t>
            </a:r>
          </a:p>
          <a:p>
            <a:pPr lvl="1"/>
            <a:r>
              <a:rPr lang="en-US" smtClean="0"/>
              <a:t>Radio and TV call letters are indexed as one unit</a:t>
            </a:r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25CE-E563-4F5E-9A55-732B6030758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 descr="CH02 rule 4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1" y="3505201"/>
            <a:ext cx="6291263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833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5: Titles and Suffixes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Personal names</a:t>
            </a:r>
          </a:p>
          <a:p>
            <a:pPr lvl="1"/>
            <a:r>
              <a:rPr lang="en-US" smtClean="0"/>
              <a:t>A title, seniority suffix, or professional suffix is the last unit</a:t>
            </a:r>
          </a:p>
          <a:p>
            <a:pPr lvl="1"/>
            <a:r>
              <a:rPr lang="en-US" smtClean="0"/>
              <a:t>Numeric suffixes are placed before alphabetic suffixes</a:t>
            </a:r>
          </a:p>
          <a:p>
            <a:pPr lvl="1"/>
            <a:r>
              <a:rPr lang="en-US" smtClean="0"/>
              <a:t>Single names with royal or religious titles are filed as written </a:t>
            </a:r>
          </a:p>
          <a:p>
            <a:pPr lvl="1"/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CE34-8CB3-4CCA-B76E-CA8257460B8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5: Titles and Suffixes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Business names</a:t>
            </a:r>
          </a:p>
          <a:p>
            <a:pPr lvl="1"/>
            <a:r>
              <a:rPr lang="en-US" smtClean="0"/>
              <a:t>Titles and suffixes are indexed as written</a:t>
            </a:r>
          </a:p>
          <a:p>
            <a:pPr lvl="1"/>
            <a:r>
              <a:rPr lang="en-US" smtClean="0"/>
              <a:t>“The” is the last unit</a:t>
            </a:r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D2FD-B7C4-40CD-BD55-180C0E52477E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8" name="Picture 7" descr="CH03 rule 5b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124200"/>
            <a:ext cx="66690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545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6: Articles and Particles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Business and personal names</a:t>
            </a:r>
          </a:p>
          <a:p>
            <a:pPr lvl="1"/>
            <a:r>
              <a:rPr lang="en-US" smtClean="0"/>
              <a:t>An article or particle is combined with the name following it</a:t>
            </a:r>
          </a:p>
          <a:p>
            <a:pPr lvl="1"/>
            <a:r>
              <a:rPr lang="en-US" smtClean="0"/>
              <a:t>Spaces are disregarded</a:t>
            </a:r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44E0-1598-4BCD-A323-CCD7BBACCC4F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5" descr="CH03 rule 6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0189" y="3392488"/>
            <a:ext cx="6372225" cy="255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635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7: Numbers in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Business names</a:t>
            </a:r>
          </a:p>
          <a:p>
            <a:pPr lvl="1"/>
            <a:r>
              <a:rPr lang="en-US" smtClean="0"/>
              <a:t>Numbers spelled out are filed alphabetically</a:t>
            </a:r>
          </a:p>
          <a:p>
            <a:pPr lvl="1"/>
            <a:r>
              <a:rPr lang="en-US" smtClean="0"/>
              <a:t>Numbers written in digits are filed in ascending order before words</a:t>
            </a:r>
          </a:p>
          <a:p>
            <a:pPr lvl="1"/>
            <a:r>
              <a:rPr lang="en-US" smtClean="0"/>
              <a:t>Arabic numbers are filed before Roman numbers</a:t>
            </a:r>
          </a:p>
          <a:p>
            <a:pPr lvl="1"/>
            <a:r>
              <a:rPr lang="en-US" smtClean="0"/>
              <a:t>For inclusive numbers, only the first digits are used</a:t>
            </a:r>
          </a:p>
          <a:p>
            <a:pPr lvl="1"/>
            <a:r>
              <a:rPr lang="en-US" smtClean="0"/>
              <a:t>Ordinals (st, d, th) are disregarded</a:t>
            </a:r>
          </a:p>
          <a:p>
            <a:pPr lvl="1"/>
            <a:r>
              <a:rPr lang="en-US" smtClean="0"/>
              <a:t>A number linked to a letter or word is a single unit</a:t>
            </a:r>
          </a:p>
          <a:p>
            <a:pPr lvl="1"/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80D4-869D-4FF8-9CEA-413080DF490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8: Organizations &amp; Institutions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Filed according to the name written on the letterhead</a:t>
            </a:r>
          </a:p>
          <a:p>
            <a:r>
              <a:rPr lang="en-US" smtClean="0"/>
              <a:t>Examples</a:t>
            </a:r>
          </a:p>
          <a:p>
            <a:pPr lvl="1"/>
            <a:r>
              <a:rPr lang="en-US" smtClean="0"/>
              <a:t>Banks and other financial institutions</a:t>
            </a:r>
          </a:p>
          <a:p>
            <a:pPr lvl="1"/>
            <a:r>
              <a:rPr lang="en-US" smtClean="0"/>
              <a:t>Schools, colleges, and universities</a:t>
            </a:r>
          </a:p>
          <a:p>
            <a:pPr lvl="1"/>
            <a:r>
              <a:rPr lang="en-US" smtClean="0"/>
              <a:t>Hospitals, hotels, and clubs</a:t>
            </a:r>
          </a:p>
          <a:p>
            <a:pPr lvl="1"/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B7A1-FF1F-491C-B883-4A7A9B46941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23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9: Identical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identical names, sort records by</a:t>
            </a:r>
          </a:p>
          <a:p>
            <a:pPr lvl="1"/>
            <a:r>
              <a:rPr lang="en-US" smtClean="0"/>
              <a:t>City names first</a:t>
            </a:r>
          </a:p>
          <a:p>
            <a:pPr lvl="1"/>
            <a:r>
              <a:rPr lang="en-US" smtClean="0"/>
              <a:t>State or province names second</a:t>
            </a:r>
          </a:p>
          <a:p>
            <a:pPr lvl="1"/>
            <a:r>
              <a:rPr lang="en-US" smtClean="0"/>
              <a:t>Street names third</a:t>
            </a:r>
          </a:p>
          <a:p>
            <a:pPr lvl="1"/>
            <a:r>
              <a:rPr lang="en-US" smtClean="0"/>
              <a:t>House or building numbers fourth</a:t>
            </a:r>
          </a:p>
          <a:p>
            <a:pPr lvl="1"/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2CEC-84D5-4E8F-86D6-8B9755E1C48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4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10: Government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local and regional government names</a:t>
            </a:r>
          </a:p>
          <a:p>
            <a:pPr lvl="1"/>
            <a:r>
              <a:rPr lang="en-US" smtClean="0"/>
              <a:t>The name of the county, city, town, or village is the first unit</a:t>
            </a:r>
          </a:p>
          <a:p>
            <a:pPr lvl="1"/>
            <a:r>
              <a:rPr lang="en-US" smtClean="0"/>
              <a:t>The most distinctive part of the name comes next (examples: public library, fitness center, water works)</a:t>
            </a:r>
          </a:p>
          <a:p>
            <a:pPr lvl="1"/>
            <a:r>
              <a:rPr lang="en-US" smtClean="0"/>
              <a:t>The type of office comes next (examples: county of, </a:t>
            </a:r>
            <a:br>
              <a:rPr lang="en-US" smtClean="0"/>
            </a:br>
            <a:r>
              <a:rPr lang="en-US" smtClean="0"/>
              <a:t>city of, department of, office of)</a:t>
            </a:r>
          </a:p>
          <a:p>
            <a:pPr lvl="1"/>
            <a:r>
              <a:rPr lang="en-US" smtClean="0"/>
              <a:t>“Of” is not added to a name</a:t>
            </a:r>
          </a:p>
          <a:p>
            <a:pPr lvl="1"/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1A3EB-B3EF-4B54-84A2-4375C53E599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6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9434"/>
            <a:ext cx="8534400" cy="1507067"/>
          </a:xfrm>
        </p:spPr>
        <p:txBody>
          <a:bodyPr/>
          <a:lstStyle/>
          <a:p>
            <a:r>
              <a:rPr lang="en-US" dirty="0" smtClean="0"/>
              <a:t>Effective business writing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Clear, complete &amp; concise</a:t>
            </a:r>
          </a:p>
          <a:p>
            <a:r>
              <a:rPr lang="en-US" dirty="0" smtClean="0"/>
              <a:t>Correct use of format: memo-usually interoffice; letter-external; minutes – should fill you in completely if you were not in attendance</a:t>
            </a:r>
          </a:p>
          <a:p>
            <a:r>
              <a:rPr lang="en-US" dirty="0" smtClean="0"/>
              <a:t>Proofread &amp;  spell check everything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3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3"/>
            <a:ext cx="8534400" cy="12777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Effective business </a:t>
            </a:r>
            <a:r>
              <a:rPr lang="en-US" dirty="0"/>
              <a:t>writing </a:t>
            </a:r>
            <a:r>
              <a:rPr lang="en-US" sz="2000" dirty="0"/>
              <a:t>tipshttps://www.bdc.ca/en/articles-tools/entrepreneurial-skills/become-better-communicator/pages/10-tips-effective-business-writing.aspx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KNOW YOUR AUDIENCE</a:t>
            </a:r>
          </a:p>
          <a:p>
            <a:r>
              <a:rPr lang="en-US" dirty="0" smtClean="0"/>
              <a:t>KNOW YOUR MESSAGE</a:t>
            </a:r>
          </a:p>
          <a:p>
            <a:r>
              <a:rPr lang="en-US" dirty="0" smtClean="0"/>
              <a:t>THINK LIKE A REPORTER</a:t>
            </a:r>
          </a:p>
          <a:p>
            <a:r>
              <a:rPr lang="en-US" dirty="0" smtClean="0"/>
              <a:t>BANISH BUZZWORDS &amp; CLICHES</a:t>
            </a:r>
          </a:p>
          <a:p>
            <a:r>
              <a:rPr lang="en-US" dirty="0" smtClean="0"/>
              <a:t>JUNK THE JARGON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KEEP IT TIGHT</a:t>
            </a:r>
          </a:p>
          <a:p>
            <a:r>
              <a:rPr lang="en-US" dirty="0" smtClean="0"/>
              <a:t>MAKE IT PLAIN &amp; SIMPLE</a:t>
            </a:r>
          </a:p>
          <a:p>
            <a:r>
              <a:rPr lang="en-US" dirty="0" smtClean="0"/>
              <a:t>LEAVE SYMBOLS &amp; ABBREVIATIONS ON YOUR PHONE</a:t>
            </a:r>
          </a:p>
          <a:p>
            <a:r>
              <a:rPr lang="en-US" dirty="0" smtClean="0"/>
              <a:t>GET ACTIVE * </a:t>
            </a:r>
          </a:p>
          <a:p>
            <a:r>
              <a:rPr lang="en-US" dirty="0" smtClean="0"/>
              <a:t>PROOFREAD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7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Rebates will be provided on all new purchases.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Xyz will provide rebates on all new purchases.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Active sentence ? More clear and it brightens writing!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6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6446" y="0"/>
            <a:ext cx="692331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/>
              <a:t>here = in this place</a:t>
            </a:r>
            <a:endParaRPr lang="en-US" sz="3200" dirty="0"/>
          </a:p>
          <a:p>
            <a:r>
              <a:rPr lang="en-US" sz="3200" i="1" dirty="0"/>
              <a:t>hear = to perceive sound with your ears</a:t>
            </a:r>
            <a:endParaRPr lang="en-US" sz="3200" dirty="0"/>
          </a:p>
          <a:p>
            <a:r>
              <a:rPr lang="en-US" sz="3200" i="1" dirty="0"/>
              <a:t>your = belonging to you</a:t>
            </a:r>
            <a:endParaRPr lang="en-US" sz="3200" dirty="0"/>
          </a:p>
          <a:p>
            <a:r>
              <a:rPr lang="en-US" sz="3200" i="1" dirty="0"/>
              <a:t>you’re = contraction of “you are”</a:t>
            </a:r>
            <a:endParaRPr lang="en-US" sz="3200" dirty="0"/>
          </a:p>
          <a:p>
            <a:r>
              <a:rPr lang="en-US" sz="3200" i="1" dirty="0"/>
              <a:t>there = in that place</a:t>
            </a:r>
            <a:endParaRPr lang="en-US" sz="3200" dirty="0"/>
          </a:p>
          <a:p>
            <a:r>
              <a:rPr lang="en-US" sz="3200" i="1" dirty="0"/>
              <a:t>their = belonging to them</a:t>
            </a:r>
            <a:endParaRPr lang="en-US" sz="3200" dirty="0"/>
          </a:p>
          <a:p>
            <a:r>
              <a:rPr lang="en-US" sz="3200" i="1" dirty="0"/>
              <a:t>they’re = contraction of “they are”</a:t>
            </a:r>
            <a:endParaRPr lang="en-US" sz="3200" dirty="0"/>
          </a:p>
          <a:p>
            <a:r>
              <a:rPr lang="en-US" sz="3200" i="1" dirty="0"/>
              <a:t>should’ve (not should of) = contraction of “should have” </a:t>
            </a:r>
            <a:endParaRPr lang="en-US" sz="3200" dirty="0"/>
          </a:p>
          <a:p>
            <a:r>
              <a:rPr lang="en-US" sz="3200" i="1" dirty="0"/>
              <a:t>could’ve (not could of) = contraction of “could have”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9412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Recordkeeping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05097" y="1733006"/>
            <a:ext cx="10575412" cy="4990011"/>
          </a:xfrm>
        </p:spPr>
        <p:txBody>
          <a:bodyPr/>
          <a:lstStyle/>
          <a:p>
            <a:r>
              <a:rPr lang="en-US" dirty="0" smtClean="0"/>
              <a:t>How to store/retrieve effectively</a:t>
            </a:r>
          </a:p>
          <a:p>
            <a:pPr lvl="1"/>
            <a:r>
              <a:rPr lang="en-US" dirty="0" smtClean="0"/>
              <a:t>Manage time (more organized &amp; efficient)</a:t>
            </a:r>
          </a:p>
          <a:p>
            <a:pPr lvl="1"/>
            <a:r>
              <a:rPr lang="en-US" dirty="0" smtClean="0"/>
              <a:t>Manage information efficiently using effective file management</a:t>
            </a:r>
          </a:p>
          <a:p>
            <a:pPr lvl="2"/>
            <a:r>
              <a:rPr lang="en-US" dirty="0" smtClean="0"/>
              <a:t>Don’t save unnecessary documents</a:t>
            </a:r>
          </a:p>
          <a:p>
            <a:pPr lvl="2"/>
            <a:r>
              <a:rPr lang="en-US" dirty="0" smtClean="0"/>
              <a:t>Follow a consistent method for naming files &amp; folders</a:t>
            </a:r>
          </a:p>
          <a:p>
            <a:pPr lvl="2"/>
            <a:r>
              <a:rPr lang="en-US" dirty="0" smtClean="0"/>
              <a:t>Store related documents together</a:t>
            </a:r>
          </a:p>
          <a:p>
            <a:pPr lvl="2"/>
            <a:r>
              <a:rPr lang="en-US" dirty="0" smtClean="0"/>
              <a:t>Separate ongoing work from completed work</a:t>
            </a:r>
          </a:p>
          <a:p>
            <a:pPr lvl="2"/>
            <a:r>
              <a:rPr lang="en-US" dirty="0" smtClean="0"/>
              <a:t>Avoid overfilling folders</a:t>
            </a:r>
          </a:p>
          <a:p>
            <a:pPr lvl="2"/>
            <a:r>
              <a:rPr lang="en-US" dirty="0" smtClean="0"/>
              <a:t>Make digital copies of paper documents with a scanner</a:t>
            </a:r>
          </a:p>
          <a:p>
            <a:pPr lvl="1"/>
            <a:r>
              <a:rPr lang="en-US" dirty="0" smtClean="0"/>
              <a:t>Prioritize your files for action</a:t>
            </a:r>
          </a:p>
          <a:p>
            <a:pPr lvl="2"/>
            <a:r>
              <a:rPr lang="en-US" dirty="0" smtClean="0"/>
              <a:t>Organize documents by dates </a:t>
            </a:r>
          </a:p>
          <a:p>
            <a:pPr lvl="2"/>
            <a:r>
              <a:rPr lang="en-US" dirty="0" smtClean="0"/>
              <a:t>Use tickler files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1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1: Indexing Order of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Personal names</a:t>
            </a:r>
          </a:p>
          <a:p>
            <a:pPr lvl="1"/>
            <a:r>
              <a:rPr lang="en-US" smtClean="0"/>
              <a:t>The surname (last name) is first</a:t>
            </a:r>
          </a:p>
          <a:p>
            <a:pPr lvl="1"/>
            <a:r>
              <a:rPr lang="en-US" smtClean="0"/>
              <a:t>The given name (first name) is second</a:t>
            </a:r>
          </a:p>
          <a:p>
            <a:pPr lvl="1"/>
            <a:r>
              <a:rPr lang="en-US" smtClean="0"/>
              <a:t>The middle name or initial is third</a:t>
            </a:r>
          </a:p>
          <a:p>
            <a:pPr lvl="1"/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8DB0-C749-4FF2-BD4C-AEB5D6430C6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 descr="CH02 rule 1a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1" y="3505200"/>
            <a:ext cx="6524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201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1: Indexing Order of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Business names</a:t>
            </a:r>
          </a:p>
          <a:p>
            <a:pPr lvl="1"/>
            <a:r>
              <a:rPr lang="en-US" smtClean="0"/>
              <a:t>Indexed as written</a:t>
            </a:r>
          </a:p>
          <a:p>
            <a:pPr lvl="1"/>
            <a:r>
              <a:rPr lang="en-US" smtClean="0"/>
              <a:t>Letterheads or trademarks used as guides</a:t>
            </a:r>
          </a:p>
          <a:p>
            <a:pPr lvl="1"/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CD12-FCE6-4D4B-ABF8-FF59B511C9C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9" name="Picture 8" descr="CH02 rule 1b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1" y="3276600"/>
            <a:ext cx="67103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103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2: Minor Words and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Business names</a:t>
            </a:r>
          </a:p>
          <a:p>
            <a:pPr lvl="1"/>
            <a:r>
              <a:rPr lang="en-US" smtClean="0"/>
              <a:t>Articles, prepositions, conjunctions, and symbols are separate indexing units</a:t>
            </a:r>
          </a:p>
          <a:p>
            <a:pPr lvl="1"/>
            <a:r>
              <a:rPr lang="en-US" smtClean="0"/>
              <a:t>Symbols are spelled in full</a:t>
            </a:r>
          </a:p>
          <a:p>
            <a:pPr lvl="1"/>
            <a:r>
              <a:rPr lang="en-US" smtClean="0"/>
              <a:t>“The” is the last unit</a:t>
            </a:r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E13B-D57C-4956-A932-79FAC2EC43F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 descr="CH02 rule 2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841751"/>
            <a:ext cx="64008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528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TM04033927[[fn=Main Event]]</Template>
  <TotalTime>196</TotalTime>
  <Words>683</Words>
  <Application>Microsoft Office PowerPoint</Application>
  <PresentationFormat>Widescreen</PresentationFormat>
  <Paragraphs>128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Wingdings 3</vt:lpstr>
      <vt:lpstr>Office Theme</vt:lpstr>
      <vt:lpstr>Slice</vt:lpstr>
      <vt:lpstr>Business writing &amp; recordkeeping </vt:lpstr>
      <vt:lpstr>Effective business writing </vt:lpstr>
      <vt:lpstr>Effective business writing tipshttps://www.bdc.ca/en/articles-tools/entrepreneurial-skills/become-better-communicator/pages/10-tips-effective-business-writing.aspx </vt:lpstr>
      <vt:lpstr>Rebates will be provided on all new purchases.  Xyz will provide rebates on all new purchases.</vt:lpstr>
      <vt:lpstr>PowerPoint Presentation</vt:lpstr>
      <vt:lpstr>Recordkeeping </vt:lpstr>
      <vt:lpstr>Rule 1: Indexing Order of Units</vt:lpstr>
      <vt:lpstr>Rule 1: Indexing Order of Units</vt:lpstr>
      <vt:lpstr>Rule 2: Minor Words and Symbols</vt:lpstr>
      <vt:lpstr>Rule 3: Punctuation and Possessives</vt:lpstr>
      <vt:lpstr>Rule 4: Single Letters &amp; Abbreviations</vt:lpstr>
      <vt:lpstr>Rule 4: Single Letters &amp; Abbreviations</vt:lpstr>
      <vt:lpstr>Rule 5: Titles and Suffixes</vt:lpstr>
      <vt:lpstr>Rule 5: Titles and Suffixes</vt:lpstr>
      <vt:lpstr>Rule 6: Articles and Particles</vt:lpstr>
      <vt:lpstr>Rule 7: Numbers in Names</vt:lpstr>
      <vt:lpstr>Rule 8: Organizations &amp; Institutions</vt:lpstr>
      <vt:lpstr>Rule 9: Identical Names</vt:lpstr>
      <vt:lpstr>Rule 10: Government Names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writing &amp; recordkeeping</dc:title>
  <dc:creator>Tina Dressler</dc:creator>
  <cp:lastModifiedBy>Tina Dressler</cp:lastModifiedBy>
  <cp:revision>9</cp:revision>
  <dcterms:created xsi:type="dcterms:W3CDTF">2019-10-16T20:41:00Z</dcterms:created>
  <dcterms:modified xsi:type="dcterms:W3CDTF">2019-10-22T20:18:48Z</dcterms:modified>
</cp:coreProperties>
</file>