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4"/>
  </p:sldMasterIdLst>
  <p:notesMasterIdLst>
    <p:notesMasterId r:id="rId24"/>
  </p:notesMasterIdLst>
  <p:sldIdLst>
    <p:sldId id="256" r:id="rId5"/>
    <p:sldId id="303" r:id="rId6"/>
    <p:sldId id="324" r:id="rId7"/>
    <p:sldId id="326" r:id="rId8"/>
    <p:sldId id="325" r:id="rId9"/>
    <p:sldId id="323" r:id="rId10"/>
    <p:sldId id="263" r:id="rId11"/>
    <p:sldId id="258" r:id="rId12"/>
    <p:sldId id="264" r:id="rId13"/>
    <p:sldId id="265" r:id="rId14"/>
    <p:sldId id="260" r:id="rId15"/>
    <p:sldId id="295" r:id="rId16"/>
    <p:sldId id="296" r:id="rId17"/>
    <p:sldId id="297" r:id="rId18"/>
    <p:sldId id="261" r:id="rId19"/>
    <p:sldId id="267" r:id="rId20"/>
    <p:sldId id="327" r:id="rId21"/>
    <p:sldId id="282" r:id="rId22"/>
    <p:sldId id="294"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2" autoAdjust="0"/>
    <p:restoredTop sz="94654" autoAdjust="0"/>
  </p:normalViewPr>
  <p:slideViewPr>
    <p:cSldViewPr>
      <p:cViewPr varScale="1">
        <p:scale>
          <a:sx n="83" d="100"/>
          <a:sy n="83" d="100"/>
        </p:scale>
        <p:origin x="1450" y="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197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405634-FB4D-4DFE-8D0A-875B4A4D45CE}" type="datetimeFigureOut">
              <a:rPr lang="en-US" smtClean="0"/>
              <a:pPr/>
              <a:t>10/28/2019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0877DC-0EFF-4DCE-8C0E-3430BC94011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50877DC-0EFF-4DCE-8C0E-3430BC940118}"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50877DC-0EFF-4DCE-8C0E-3430BC940118}" type="slidenum">
              <a:rPr lang="en-US" smtClean="0"/>
              <a:pPr/>
              <a:t>13</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What can toxic employees do?  </a:t>
            </a:r>
          </a:p>
          <a:p>
            <a:endParaRPr lang="en-US" dirty="0"/>
          </a:p>
          <a:p>
            <a:r>
              <a:rPr lang="en-US" dirty="0"/>
              <a:t> Weaker employees who can’t combat this or don’t really understand what's happening can become victims of this virus; these victims often can't discern or differentiate antagonism from positive criticism, can't separate forming negative coalitions from simply agreeing with colleagues.</a:t>
            </a:r>
          </a:p>
          <a:p>
            <a:endParaRPr lang="en-US" dirty="0"/>
          </a:p>
          <a:p>
            <a:r>
              <a:rPr lang="en-US" dirty="0"/>
              <a:t>New employees who don’t understand your unit or agency’s dynamics can get pulled into the web—the toxic person can often be friendly to new people, inclusive, welcoming—and the hew folks won’t know that they are being lured into the spider’s web.</a:t>
            </a:r>
          </a:p>
          <a:p>
            <a:endParaRPr lang="en-US" dirty="0"/>
          </a:p>
          <a:p>
            <a:r>
              <a:rPr lang="en-US" dirty="0"/>
              <a:t> Because neither employees nor organizations are immune from employees with toxic, negative attitudes and behaviors, as the boss, you have to be aware of the signs, symptoms and impact of </a:t>
            </a:r>
            <a:r>
              <a:rPr lang="en-US" u="sng" dirty="0"/>
              <a:t>toxic people.</a:t>
            </a:r>
            <a:endParaRPr lang="en-US" dirty="0"/>
          </a:p>
          <a:p>
            <a:endParaRPr lang="en-US" dirty="0"/>
          </a:p>
        </p:txBody>
      </p:sp>
      <p:sp>
        <p:nvSpPr>
          <p:cNvPr id="4" name="Slide Number Placeholder 3"/>
          <p:cNvSpPr>
            <a:spLocks noGrp="1"/>
          </p:cNvSpPr>
          <p:nvPr>
            <p:ph type="sldNum" sz="quarter" idx="10"/>
          </p:nvPr>
        </p:nvSpPr>
        <p:spPr/>
        <p:txBody>
          <a:bodyPr/>
          <a:lstStyle/>
          <a:p>
            <a:fld id="{850877DC-0EFF-4DCE-8C0E-3430BC940118}" type="slidenum">
              <a:rPr lang="en-US" smtClean="0"/>
              <a:pPr/>
              <a:t>14</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50877DC-0EFF-4DCE-8C0E-3430BC940118}" type="slidenum">
              <a:rPr lang="en-US" smtClean="0"/>
              <a:pPr/>
              <a:t>15</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50877DC-0EFF-4DCE-8C0E-3430BC940118}" type="slidenum">
              <a:rPr lang="en-US" smtClean="0"/>
              <a:pPr/>
              <a:t>16</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a:p>
            <a:r>
              <a:rPr lang="en-US" dirty="0"/>
              <a:t>What can toxicity lead to?</a:t>
            </a:r>
          </a:p>
          <a:p>
            <a:endParaRPr lang="en-US" dirty="0"/>
          </a:p>
          <a:p>
            <a:r>
              <a:rPr lang="en-US" dirty="0"/>
              <a:t>A  decrease in or lack of productivity</a:t>
            </a:r>
          </a:p>
          <a:p>
            <a:r>
              <a:rPr lang="en-US" dirty="0"/>
              <a:t>A decrease in or poor morale</a:t>
            </a:r>
          </a:p>
          <a:p>
            <a:r>
              <a:rPr lang="en-US" dirty="0"/>
              <a:t>An increased frequency in arguments between the employee and others</a:t>
            </a:r>
          </a:p>
          <a:p>
            <a:r>
              <a:rPr lang="en-US" dirty="0"/>
              <a:t>A sense that the employee is increasingly frustrated because "things just aren't going right"</a:t>
            </a:r>
          </a:p>
          <a:p>
            <a:r>
              <a:rPr lang="en-US" dirty="0"/>
              <a:t>A negative, antagonistic attitude</a:t>
            </a:r>
          </a:p>
          <a:p>
            <a:r>
              <a:rPr lang="en-US" dirty="0"/>
              <a:t>An increase in negative comments and personal attacks</a:t>
            </a:r>
          </a:p>
          <a:p>
            <a:r>
              <a:rPr lang="en-US" dirty="0"/>
              <a:t>An unwillingness to work overtime or stay late without reason</a:t>
            </a:r>
          </a:p>
          <a:p>
            <a:r>
              <a:rPr lang="en-US" dirty="0"/>
              <a:t>An unwillingness to "go the extra mile" while encouraging others to refuse as well</a:t>
            </a:r>
          </a:p>
          <a:p>
            <a:r>
              <a:rPr lang="en-US" dirty="0"/>
              <a:t>Other symptoms include infighting, backbiting, passive/aggressive behavior (aggressive actions done in a passive or weak manner), arguments or criticisms for the sake of being different or antagonistic, and an unwillingness to help out others in a culture that values providing input and assistance to colleagues.</a:t>
            </a:r>
          </a:p>
          <a:p>
            <a:endParaRPr lang="en-US" dirty="0"/>
          </a:p>
        </p:txBody>
      </p:sp>
      <p:sp>
        <p:nvSpPr>
          <p:cNvPr id="4" name="Slide Number Placeholder 3"/>
          <p:cNvSpPr>
            <a:spLocks noGrp="1"/>
          </p:cNvSpPr>
          <p:nvPr>
            <p:ph type="sldNum" sz="quarter" idx="10"/>
          </p:nvPr>
        </p:nvSpPr>
        <p:spPr/>
        <p:txBody>
          <a:bodyPr/>
          <a:lstStyle/>
          <a:p>
            <a:fld id="{850877DC-0EFF-4DCE-8C0E-3430BC940118}" type="slidenum">
              <a:rPr lang="en-US" smtClean="0"/>
              <a:pPr/>
              <a:t>18</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0877DC-0EFF-4DCE-8C0E-3430BC940118}" type="slidenum">
              <a:rPr lang="en-US" smtClean="0"/>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When an employee brings you a problem, you have a running head start—at least he knows he has the problem…but what do you do when HE is the problem?  And cannot see it??</a:t>
            </a:r>
          </a:p>
        </p:txBody>
      </p:sp>
      <p:sp>
        <p:nvSpPr>
          <p:cNvPr id="4" name="Slide Number Placeholder 3"/>
          <p:cNvSpPr>
            <a:spLocks noGrp="1"/>
          </p:cNvSpPr>
          <p:nvPr>
            <p:ph type="sldNum" sz="quarter" idx="10"/>
          </p:nvPr>
        </p:nvSpPr>
        <p:spPr/>
        <p:txBody>
          <a:bodyPr/>
          <a:lstStyle/>
          <a:p>
            <a:fld id="{850877DC-0EFF-4DCE-8C0E-3430BC940118}"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word "toxic" often refers to nasty, chemical products or by-products--those compounds you know to be poisonous, dangerous, contaminated and even lethal. </a:t>
            </a:r>
          </a:p>
          <a:p>
            <a:endParaRPr lang="en-US" dirty="0"/>
          </a:p>
          <a:p>
            <a:r>
              <a:rPr lang="en-US" dirty="0"/>
              <a:t>We also use the word to describe people we know…</a:t>
            </a:r>
          </a:p>
          <a:p>
            <a:endParaRPr lang="en-US" dirty="0"/>
          </a:p>
          <a:p>
            <a:r>
              <a:rPr lang="en-US" dirty="0"/>
              <a:t>Just what is a toxic employee and how do you recognize one? Are they really harmful to your agency? And if they are, what exactly can you do about them?</a:t>
            </a:r>
          </a:p>
          <a:p>
            <a:endParaRPr lang="en-US" dirty="0"/>
          </a:p>
        </p:txBody>
      </p:sp>
      <p:sp>
        <p:nvSpPr>
          <p:cNvPr id="4" name="Slide Number Placeholder 3"/>
          <p:cNvSpPr>
            <a:spLocks noGrp="1"/>
          </p:cNvSpPr>
          <p:nvPr>
            <p:ph type="sldNum" sz="quarter" idx="10"/>
          </p:nvPr>
        </p:nvSpPr>
        <p:spPr/>
        <p:txBody>
          <a:bodyPr/>
          <a:lstStyle/>
          <a:p>
            <a:fld id="{850877DC-0EFF-4DCE-8C0E-3430BC940118}" type="slidenum">
              <a:rPr lang="en-US" smtClean="0"/>
              <a:pPr/>
              <a:t>6</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50877DC-0EFF-4DCE-8C0E-3430BC940118}" type="slidenum">
              <a:rPr lang="en-US" smtClean="0"/>
              <a:pPr/>
              <a:t>7</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50877DC-0EFF-4DCE-8C0E-3430BC940118}" type="slidenum">
              <a:rPr lang="en-US" smtClean="0"/>
              <a:pPr/>
              <a:t>8</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50877DC-0EFF-4DCE-8C0E-3430BC940118}" type="slidenum">
              <a:rPr lang="en-US" smtClean="0"/>
              <a:pPr/>
              <a:t>9</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50877DC-0EFF-4DCE-8C0E-3430BC940118}" type="slidenum">
              <a:rPr lang="en-US" smtClean="0"/>
              <a:pPr/>
              <a:t>10</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50877DC-0EFF-4DCE-8C0E-3430BC940118}" type="slidenum">
              <a:rPr lang="en-US" smtClean="0"/>
              <a:pPr/>
              <a:t>11</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50877DC-0EFF-4DCE-8C0E-3430BC940118}" type="slidenum">
              <a:rPr lang="en-US" smtClean="0"/>
              <a:pPr/>
              <a:t>12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D1B2BF9C-CA99-4322-9667-D3F2CFF467D9}" type="datetimeFigureOut">
              <a:rPr lang="en-US" smtClean="0"/>
              <a:pPr/>
              <a:t>10/28/2019</a:t>
            </a:fld>
            <a:endParaRPr lang="en-US" dirty="0"/>
          </a:p>
        </p:txBody>
      </p:sp>
      <p:sp>
        <p:nvSpPr>
          <p:cNvPr id="20" name="Footer Placeholder 19"/>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B233C62B-0E1C-4943-80F0-70CCAC345C42}" type="slidenum">
              <a:rPr lang="en-US" smtClean="0"/>
              <a:pPr/>
              <a:t>‹#›</a:t>
            </a:fld>
            <a:endParaRPr lang="en-US"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dirty="0"/>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1B2BF9C-CA99-4322-9667-D3F2CFF467D9}" type="datetimeFigureOut">
              <a:rPr lang="en-US" smtClean="0"/>
              <a:pPr/>
              <a:t>10/28/2019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33C62B-0E1C-4943-80F0-70CCAC345C4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1B2BF9C-CA99-4322-9667-D3F2CFF467D9}" type="datetimeFigureOut">
              <a:rPr lang="en-US" smtClean="0"/>
              <a:pPr/>
              <a:t>10/28/2019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33C62B-0E1C-4943-80F0-70CCAC345C4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1B2BF9C-CA99-4322-9667-D3F2CFF467D9}" type="datetimeFigureOut">
              <a:rPr lang="en-US" smtClean="0"/>
              <a:pPr/>
              <a:t>10/28/2019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33C62B-0E1C-4943-80F0-70CCAC345C4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D1B2BF9C-CA99-4322-9667-D3F2CFF467D9}" type="datetimeFigureOut">
              <a:rPr lang="en-US" smtClean="0"/>
              <a:pPr/>
              <a:t>10/28/2019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233C62B-0E1C-4943-80F0-70CCAC345C42}" type="slidenum">
              <a:rPr lang="en-US" smtClean="0"/>
              <a:pPr/>
              <a:t>‹#›</a:t>
            </a:fld>
            <a:endParaRPr lang="en-US" dirty="0"/>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dirty="0"/>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1B2BF9C-CA99-4322-9667-D3F2CFF467D9}" type="datetimeFigureOut">
              <a:rPr lang="en-US" smtClean="0"/>
              <a:pPr/>
              <a:t>10/28/2019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33C62B-0E1C-4943-80F0-70CCAC345C4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D1B2BF9C-CA99-4322-9667-D3F2CFF467D9}" type="datetimeFigureOut">
              <a:rPr lang="en-US" smtClean="0"/>
              <a:pPr/>
              <a:t>10/28/2019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233C62B-0E1C-4943-80F0-70CCAC345C4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D1B2BF9C-CA99-4322-9667-D3F2CFF467D9}" type="datetimeFigureOut">
              <a:rPr lang="en-US" smtClean="0"/>
              <a:pPr/>
              <a:t>10/28/2019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233C62B-0E1C-4943-80F0-70CCAC345C4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Date Placeholder 1"/>
          <p:cNvSpPr>
            <a:spLocks noGrp="1"/>
          </p:cNvSpPr>
          <p:nvPr>
            <p:ph type="dt" sz="half" idx="10"/>
          </p:nvPr>
        </p:nvSpPr>
        <p:spPr/>
        <p:txBody>
          <a:bodyPr/>
          <a:lstStyle/>
          <a:p>
            <a:fld id="{D1B2BF9C-CA99-4322-9667-D3F2CFF467D9}" type="datetimeFigureOut">
              <a:rPr lang="en-US" smtClean="0"/>
              <a:pPr/>
              <a:t>10/28/2019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233C62B-0E1C-4943-80F0-70CCAC345C42}" type="slidenum">
              <a:rPr lang="en-US" smtClean="0"/>
              <a:pPr/>
              <a:t>‹#›</a:t>
            </a:fld>
            <a:endParaRPr lang="en-US" dirty="0"/>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1B2BF9C-CA99-4322-9667-D3F2CFF467D9}" type="datetimeFigureOut">
              <a:rPr lang="en-US" smtClean="0"/>
              <a:pPr/>
              <a:t>10/28/2019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33C62B-0E1C-4943-80F0-70CCAC345C4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fld id="{D1B2BF9C-CA99-4322-9667-D3F2CFF467D9}" type="datetimeFigureOut">
              <a:rPr lang="en-US" smtClean="0"/>
              <a:pPr/>
              <a:t>10/28/2019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233C62B-0E1C-4943-80F0-70CCAC345C42}" type="slidenum">
              <a:rPr lang="en-US" smtClean="0"/>
              <a:pPr/>
              <a:t>‹#›</a:t>
            </a:fld>
            <a:endParaRPr lang="en-US" dirty="0"/>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dirty="0"/>
              <a:t>Click icon to add picture</a:t>
            </a:r>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1B2BF9C-CA99-4322-9667-D3F2CFF467D9}" type="datetimeFigureOut">
              <a:rPr lang="en-US" smtClean="0"/>
              <a:pPr/>
              <a:t>10/28/2019</a:t>
            </a:fld>
            <a:endParaRPr lang="en-US" dirty="0"/>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dirty="0"/>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233C62B-0E1C-4943-80F0-70CCAC345C42}" type="slidenum">
              <a:rPr lang="en-US" smtClean="0"/>
              <a:pPr/>
              <a:t>‹#›</a:t>
            </a:fld>
            <a:endParaRPr lang="en-US" dirty="0"/>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Dana.boothe@dss.Virginia.gov"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mailto:dchamberlain@kingwilliamcounty.us"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s://www.halpernadvisors.com/category/immigration/" TargetMode="External"/><Relationship Id="rId3" Type="http://schemas.openxmlformats.org/officeDocument/2006/relationships/hyperlink" Target="https://www.halpernadvisors.com/why-is-confidentiality-important/" TargetMode="External"/><Relationship Id="rId7" Type="http://schemas.openxmlformats.org/officeDocument/2006/relationships/hyperlink" Target="https://www.halpernadvisors.com/category/human-resource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www.halpernadvisors.com/category/employee-handbook/" TargetMode="External"/><Relationship Id="rId11" Type="http://schemas.openxmlformats.org/officeDocument/2006/relationships/hyperlink" Target="https://www.halpernadvisors.com/category/restrictive-covenants/" TargetMode="External"/><Relationship Id="rId5" Type="http://schemas.openxmlformats.org/officeDocument/2006/relationships/hyperlink" Target="https://www.halpernadvisors.com/category/confidential-information/" TargetMode="External"/><Relationship Id="rId10" Type="http://schemas.openxmlformats.org/officeDocument/2006/relationships/hyperlink" Target="https://www.halpernadvisors.com/category/privacy-rights/" TargetMode="External"/><Relationship Id="rId4" Type="http://schemas.openxmlformats.org/officeDocument/2006/relationships/hyperlink" Target="https://www.halpernadvisors.com/category/ada/" TargetMode="External"/><Relationship Id="rId9" Type="http://schemas.openxmlformats.org/officeDocument/2006/relationships/hyperlink" Target="https://www.halpernadvisors.com/category/investigations/"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359898"/>
            <a:ext cx="7406640" cy="859302"/>
          </a:xfrm>
        </p:spPr>
        <p:txBody>
          <a:bodyPr/>
          <a:lstStyle/>
          <a:p>
            <a:r>
              <a:rPr lang="en-US" dirty="0" smtClean="0"/>
              <a:t>         CONFIDENTIALITY</a:t>
            </a:r>
            <a:endParaRPr lang="en-US" dirty="0"/>
          </a:p>
        </p:txBody>
      </p:sp>
      <p:sp>
        <p:nvSpPr>
          <p:cNvPr id="3" name="Subtitle 2"/>
          <p:cNvSpPr>
            <a:spLocks noGrp="1"/>
          </p:cNvSpPr>
          <p:nvPr>
            <p:ph type="subTitle" idx="1"/>
          </p:nvPr>
        </p:nvSpPr>
        <p:spPr>
          <a:xfrm>
            <a:off x="1432560" y="1850064"/>
            <a:ext cx="7406640" cy="4245936"/>
          </a:xfrm>
        </p:spPr>
        <p:txBody>
          <a:bodyPr/>
          <a:lstStyle/>
          <a:p>
            <a:r>
              <a:rPr lang="en-US" dirty="0" smtClean="0"/>
              <a:t>Do you know what it is?</a:t>
            </a:r>
          </a:p>
          <a:p>
            <a:r>
              <a:rPr lang="en-US" dirty="0" smtClean="0"/>
              <a:t>Do you know the proper way(s) to use it?</a:t>
            </a:r>
          </a:p>
          <a:p>
            <a:endParaRPr lang="en-US" dirty="0"/>
          </a:p>
          <a:p>
            <a:endParaRPr lang="en-US" dirty="0"/>
          </a:p>
          <a:p>
            <a:endParaRPr lang="en-US" dirty="0"/>
          </a:p>
          <a:p>
            <a:endParaRPr lang="en-US" dirty="0"/>
          </a:p>
          <a:p>
            <a:r>
              <a:rPr lang="en-US" dirty="0" smtClean="0"/>
              <a:t>The state of keeping or being kept secret or private.</a:t>
            </a:r>
            <a:endParaRPr lang="en-US" dirty="0"/>
          </a:p>
          <a:p>
            <a:endParaRPr lang="en-US" dirty="0"/>
          </a:p>
        </p:txBody>
      </p:sp>
      <p:pic>
        <p:nvPicPr>
          <p:cNvPr id="4" name="Picture 3" descr="How to NOT talk yourself out of a job"/>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33800" y="3200400"/>
            <a:ext cx="1944624" cy="139598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Information:</a:t>
            </a:r>
            <a:endParaRPr lang="en-US" dirty="0"/>
          </a:p>
        </p:txBody>
      </p:sp>
      <p:sp>
        <p:nvSpPr>
          <p:cNvPr id="3" name="Content Placeholder 2"/>
          <p:cNvSpPr>
            <a:spLocks noGrp="1"/>
          </p:cNvSpPr>
          <p:nvPr>
            <p:ph idx="1"/>
          </p:nvPr>
        </p:nvSpPr>
        <p:spPr/>
        <p:txBody>
          <a:bodyPr>
            <a:normAutofit fontScale="70000" lnSpcReduction="20000"/>
          </a:bodyPr>
          <a:lstStyle/>
          <a:p>
            <a:endParaRPr lang="en-US" dirty="0"/>
          </a:p>
          <a:p>
            <a:r>
              <a:rPr lang="en-US" dirty="0"/>
              <a:t>Business Information:</a:t>
            </a:r>
          </a:p>
          <a:p>
            <a:r>
              <a:rPr lang="en-US" dirty="0"/>
              <a:t>We oftentimes refer to confidential business information as “proprietary information” or “trade secrets.” This refers to information that’s not generally known to the public and would not ordinarily be available to competitors except via illegal or improper means. Common examples of “trade secrets” include manufacturing processes and methods, business plans, financial data, budgets and forecasts, computer programs and data compilation, client/customer lists, ingredient formulas and recipes, membership or employee lists, supplier lists, etc. “Trade secrets” does not include information that a company voluntarily gives to potential customers, posts on its website, or otherwise freely provides to others outside of the company.</a:t>
            </a:r>
          </a:p>
          <a:p>
            <a:endParaRPr lang="en-US" dirty="0"/>
          </a:p>
          <a:p>
            <a:endParaRPr lang="en-US" dirty="0"/>
          </a:p>
        </p:txBody>
      </p:sp>
      <p:pic>
        <p:nvPicPr>
          <p:cNvPr id="6152" name="Picture 8" descr="C:\Documents and Settings\qht59156\Local Settings\Temporary Internet Files\Content.IE5\RT63IRKT\dglxasset[2].aspx"/>
          <p:cNvPicPr>
            <a:picLocks noChangeAspect="1" noChangeArrowheads="1"/>
          </p:cNvPicPr>
          <p:nvPr/>
        </p:nvPicPr>
        <p:blipFill>
          <a:blip r:embed="rId3" cstate="print"/>
          <a:srcRect/>
          <a:stretch>
            <a:fillRect/>
          </a:stretch>
        </p:blipFill>
        <p:spPr bwMode="auto">
          <a:xfrm>
            <a:off x="7467600" y="5410200"/>
            <a:ext cx="1075334" cy="13716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Steps Can Be Taken To Better Protect Confidential Information?</a:t>
            </a:r>
            <a:endParaRPr lang="en-US" dirty="0"/>
          </a:p>
        </p:txBody>
      </p:sp>
      <p:sp>
        <p:nvSpPr>
          <p:cNvPr id="3" name="Content Placeholder 2"/>
          <p:cNvSpPr>
            <a:spLocks noGrp="1"/>
          </p:cNvSpPr>
          <p:nvPr>
            <p:ph idx="1"/>
          </p:nvPr>
        </p:nvSpPr>
        <p:spPr/>
        <p:txBody>
          <a:bodyPr>
            <a:normAutofit fontScale="47500" lnSpcReduction="20000"/>
          </a:bodyPr>
          <a:lstStyle/>
          <a:p>
            <a:r>
              <a:rPr lang="en-US" dirty="0"/>
              <a:t>What Steps Can Be Taken To Better Protect Confidential Information?</a:t>
            </a:r>
          </a:p>
          <a:p>
            <a:r>
              <a:rPr lang="en-US" dirty="0"/>
              <a:t>Develop written confidentiality policies and procedures: Every business/organization should have a written confidentiality policy (typically in its employee handbook) describing both the type of information considered confidential and the procedures employees must follow for protecting confidential information. At the very least, we recommend employers adopt the following procedures for protecting confidential information:</a:t>
            </a:r>
          </a:p>
          <a:p>
            <a:r>
              <a:rPr lang="en-US" dirty="0"/>
              <a:t>Separate folders should be kept for both form I-9s and employee medical information.</a:t>
            </a:r>
          </a:p>
          <a:p>
            <a:r>
              <a:rPr lang="en-US" dirty="0"/>
              <a:t>All confidential documents should be stored in locked file cabinets or rooms accessible only to those who have a business “need-to-know.”</a:t>
            </a:r>
          </a:p>
          <a:p>
            <a:r>
              <a:rPr lang="en-US" dirty="0"/>
              <a:t>All electronic confidential information should be protected via firewalls, encryption and passwords.</a:t>
            </a:r>
          </a:p>
          <a:p>
            <a:r>
              <a:rPr lang="en-US" dirty="0"/>
              <a:t>Employees should clear their desks of any confidential information before going home at the end of the day.</a:t>
            </a:r>
          </a:p>
          <a:p>
            <a:r>
              <a:rPr lang="en-US" dirty="0"/>
              <a:t>Employees should refrain from leaving confidential information visible on their computer monitors when they leave their work stations.</a:t>
            </a:r>
          </a:p>
          <a:p>
            <a:r>
              <a:rPr lang="en-US" dirty="0"/>
              <a:t>All confidential information, whether contained on written documents or electronically, should be marked as “confidential.”</a:t>
            </a:r>
          </a:p>
          <a:p>
            <a:r>
              <a:rPr lang="en-US" dirty="0"/>
              <a:t>All confidential information should be disposed of properly (e.g., employees should not print out a confidential document and then throw it away without shredding it first.)</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normAutofit fontScale="47500" lnSpcReduction="20000"/>
          </a:bodyPr>
          <a:lstStyle/>
          <a:p>
            <a:r>
              <a:rPr lang="en-US" dirty="0"/>
              <a:t>Employees should refrain from discussing confidential information in public places.</a:t>
            </a:r>
          </a:p>
          <a:p>
            <a:r>
              <a:rPr lang="en-US" dirty="0"/>
              <a:t>Employees should avoid using e-mail to transmit certain sensitive or controversial information.</a:t>
            </a:r>
          </a:p>
          <a:p>
            <a:r>
              <a:rPr lang="en-US" dirty="0"/>
              <a:t>Limit the acquisition of confidential client data (e.g., social security numbers, bank accounts, or driver’s license numbers) unless it is integral to the business transaction and restrict access on a “need-to-know’ basis.</a:t>
            </a:r>
          </a:p>
          <a:p>
            <a:r>
              <a:rPr lang="en-US" dirty="0"/>
              <a:t>Before disposing of an old computer, use software programs to wipe out the data contained on the computer or have the hard drive destroyed.</a:t>
            </a:r>
          </a:p>
          <a:p>
            <a:r>
              <a:rPr lang="en-US" dirty="0"/>
              <a:t>A confidentiality policy should also describe the level of privacy employees can expect relating to their own personal property (e.g., “for your own protection, do not leave valuable personal property at work and do not leave personal items — especially your purse, briefcase or wallet — unattended while you are at work”) and personal information (e.g., “your medical records are kept in a separate file and are kept confidential as required by law”).</a:t>
            </a:r>
          </a:p>
          <a:p>
            <a:r>
              <a:rPr lang="en-US" dirty="0"/>
              <a:t>Finally, all businesses/organizations should have their confidentiality policies reviewed to ensure compliance with state law. For example, the New York Employee Personal Identifying Information Law, which became effective January 3, 2009, requires the creation of policies and procedures to prevent the prohibited use of “personal identifying information” and requires employers notify employees of such policies and procedures.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Train management and employees on confidentiality policy:</a:t>
            </a:r>
            <a:endParaRPr lang="en-US" dirty="0"/>
          </a:p>
        </p:txBody>
      </p:sp>
      <p:sp>
        <p:nvSpPr>
          <p:cNvPr id="3" name="Content Placeholder 2"/>
          <p:cNvSpPr>
            <a:spLocks noGrp="1"/>
          </p:cNvSpPr>
          <p:nvPr>
            <p:ph idx="1"/>
          </p:nvPr>
        </p:nvSpPr>
        <p:spPr/>
        <p:txBody>
          <a:bodyPr>
            <a:normAutofit fontScale="70000" lnSpcReduction="20000"/>
          </a:bodyPr>
          <a:lstStyle/>
          <a:p>
            <a:r>
              <a:rPr lang="en-US" dirty="0"/>
              <a:t>Train management and employees on confidentiality policy: Oftentimes, simply having a written confidentiality policy is not enough. In order for the confidentiality policy to be effective, managers, supervisors and employees must be educated on confidentiality issues and the company’s policies and procedures. Management and employees should be allowed an opportunity to ask questions about the policies, and everyone should be trained to avoid putting sensitive information in e-mails. Many companies and organizations include this training as part of the new-hire/orientation process.</a:t>
            </a:r>
          </a:p>
          <a:p>
            <a:r>
              <a:rPr lang="en-US" dirty="0"/>
              <a:t>Management should also be instructed as to the proper way of communicating with the company’s inside and outside counsel so as to ensure that certain work-related documents and e-mails are protected by the attorney-client privilege.</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Enforce Confidentiality Policy:</a:t>
            </a:r>
            <a:endParaRPr lang="en-US" dirty="0"/>
          </a:p>
        </p:txBody>
      </p:sp>
      <p:sp>
        <p:nvSpPr>
          <p:cNvPr id="3" name="Content Placeholder 2"/>
          <p:cNvSpPr>
            <a:spLocks noGrp="1"/>
          </p:cNvSpPr>
          <p:nvPr>
            <p:ph idx="1"/>
          </p:nvPr>
        </p:nvSpPr>
        <p:spPr/>
        <p:txBody>
          <a:bodyPr>
            <a:normAutofit fontScale="92500" lnSpcReduction="20000"/>
          </a:bodyPr>
          <a:lstStyle/>
          <a:p>
            <a:r>
              <a:rPr lang="en-US" dirty="0"/>
              <a:t>Enforce Confidentiality Policy:</a:t>
            </a:r>
          </a:p>
          <a:p>
            <a:r>
              <a:rPr lang="en-US" dirty="0"/>
              <a:t>This is one of the most important steps a business/organization can take to protect its confidential information, and unfortunately, it’s oftentimes the one step that is ignored. All the policies, procedures and training in the world will not matter if those policies and procedures are not enforced. In order for a confidentiality policy to have “teeth,” employees who violate the policy must be disciplined in accordance with an employer’s corrective action procedures.</a:t>
            </a:r>
          </a:p>
          <a:p>
            <a:pPr algn="ctr">
              <a:buNone/>
            </a:pPr>
            <a:endParaRPr lang="en-US" dirty="0"/>
          </a:p>
          <a:p>
            <a:pPr algn="ctr">
              <a:buNone/>
            </a:pPr>
            <a:endParaRPr lang="en-US" sz="6600" dirty="0">
              <a:solidFill>
                <a:srgbClr val="FF0000"/>
              </a:solidFill>
            </a:endParaRPr>
          </a:p>
          <a:p>
            <a:pPr>
              <a:buNone/>
            </a:pPr>
            <a:endParaRPr lang="en-US" sz="6600" dirty="0">
              <a:solidFill>
                <a:srgbClr val="FF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 or Do you have?</a:t>
            </a:r>
            <a:endParaRPr lang="en-US" dirty="0"/>
          </a:p>
        </p:txBody>
      </p:sp>
      <p:sp>
        <p:nvSpPr>
          <p:cNvPr id="3" name="Content Placeholder 2"/>
          <p:cNvSpPr>
            <a:spLocks noGrp="1"/>
          </p:cNvSpPr>
          <p:nvPr>
            <p:ph idx="1"/>
          </p:nvPr>
        </p:nvSpPr>
        <p:spPr/>
        <p:txBody>
          <a:bodyPr>
            <a:normAutofit fontScale="85000" lnSpcReduction="20000"/>
          </a:bodyPr>
          <a:lstStyle/>
          <a:p>
            <a:r>
              <a:rPr lang="en-US" dirty="0"/>
              <a:t>Consider Having New and/or Current Employees Sign a “Non-Disclosure” Agreement:</a:t>
            </a:r>
          </a:p>
          <a:p>
            <a:r>
              <a:rPr lang="en-US" dirty="0"/>
              <a:t>These agreements go by many names.  Sometimes they are called “non-disclosure agreements,” and other times they are called “proprietary information agreements.” Regardless of title, these agreements are contracts designed to protect the confidential “business information” described above (e.g., “trade secrets”). These agreements are vital to most businesses today, especially considering the ease in which employees can now electronically transfer large amounts of information, much of which would be incredibly damaging in the hands of a competitor.</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 &amp; Deterrence</a:t>
            </a:r>
            <a:endParaRPr lang="en-US" dirty="0"/>
          </a:p>
        </p:txBody>
      </p:sp>
      <p:sp>
        <p:nvSpPr>
          <p:cNvPr id="3" name="Content Placeholder 2"/>
          <p:cNvSpPr>
            <a:spLocks noGrp="1"/>
          </p:cNvSpPr>
          <p:nvPr>
            <p:ph idx="1"/>
          </p:nvPr>
        </p:nvSpPr>
        <p:spPr/>
        <p:txBody>
          <a:bodyPr>
            <a:normAutofit fontScale="85000" lnSpcReduction="20000"/>
          </a:bodyPr>
          <a:lstStyle/>
          <a:p>
            <a:pPr marL="82296" indent="0">
              <a:buNone/>
            </a:pPr>
            <a:r>
              <a:rPr lang="en-US" dirty="0"/>
              <a:t>When it comes to confidentiality, prevention and deterrence is key. The first question we ask our clients when they contact us in response to a potential confidentiality breach is “do you have a confidentiality policy and/or non-disclosure agreement?” The stronger your policies and agreements, the better you are prepared to take quick and effective action to protect your business/organization. Of course, we are always available to counsel employers in the area of confidentiality and to develop policies and agreements that provide businesses with the proper safeguards.</a:t>
            </a:r>
          </a:p>
          <a:p>
            <a:pPr marL="82296" indent="0">
              <a:buNone/>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effectLst/>
              </a:rPr>
              <a:t>A few examples </a:t>
            </a:r>
            <a:r>
              <a:rPr lang="en-GB" b="1" dirty="0">
                <a:effectLst/>
              </a:rPr>
              <a:t>of maintaining confidentiality? </a:t>
            </a:r>
            <a:r>
              <a:rPr lang="en-US" dirty="0">
                <a:effectLst/>
              </a:rPr>
              <a:t/>
            </a:r>
            <a:br>
              <a:rPr lang="en-US" dirty="0">
                <a:effectLst/>
              </a:rPr>
            </a:br>
            <a:endParaRPr lang="en-US" dirty="0"/>
          </a:p>
        </p:txBody>
      </p:sp>
      <p:sp>
        <p:nvSpPr>
          <p:cNvPr id="3" name="Content Placeholder 2"/>
          <p:cNvSpPr>
            <a:spLocks noGrp="1"/>
          </p:cNvSpPr>
          <p:nvPr>
            <p:ph idx="1"/>
          </p:nvPr>
        </p:nvSpPr>
        <p:spPr/>
        <p:txBody>
          <a:bodyPr>
            <a:normAutofit fontScale="47500" lnSpcReduction="20000"/>
          </a:bodyPr>
          <a:lstStyle/>
          <a:p>
            <a:r>
              <a:rPr lang="en-GB" dirty="0"/>
              <a:t>K</a:t>
            </a:r>
            <a:r>
              <a:rPr lang="en-GB" dirty="0" smtClean="0"/>
              <a:t>eep </a:t>
            </a:r>
            <a:r>
              <a:rPr lang="en-GB" dirty="0"/>
              <a:t>care plans in folders and not in general areas (</a:t>
            </a:r>
            <a:r>
              <a:rPr lang="en-GB" dirty="0" err="1"/>
              <a:t>eg</a:t>
            </a:r>
            <a:r>
              <a:rPr lang="en-GB" dirty="0"/>
              <a:t> lounge, kitchen) </a:t>
            </a:r>
            <a:endParaRPr lang="en-GB" dirty="0" smtClean="0"/>
          </a:p>
          <a:p>
            <a:r>
              <a:rPr lang="en-GB" dirty="0"/>
              <a:t>N</a:t>
            </a:r>
            <a:r>
              <a:rPr lang="en-GB" dirty="0" smtClean="0"/>
              <a:t>ot </a:t>
            </a:r>
            <a:r>
              <a:rPr lang="en-GB" dirty="0"/>
              <a:t>discussing information with any other than legally involved (sometimes this includes family) </a:t>
            </a:r>
            <a:endParaRPr lang="en-GB" dirty="0" smtClean="0"/>
          </a:p>
          <a:p>
            <a:r>
              <a:rPr lang="en-GB" dirty="0"/>
              <a:t>N</a:t>
            </a:r>
            <a:r>
              <a:rPr lang="en-GB" dirty="0" smtClean="0"/>
              <a:t>ot having a discussion with clients in </a:t>
            </a:r>
            <a:r>
              <a:rPr lang="en-GB" dirty="0" err="1" smtClean="0"/>
              <a:t>lobbys</a:t>
            </a:r>
            <a:r>
              <a:rPr lang="en-GB" dirty="0" smtClean="0"/>
              <a:t> or sharing information in general public.  Go to a private area or shutting </a:t>
            </a:r>
            <a:r>
              <a:rPr lang="en-GB" dirty="0"/>
              <a:t>doors when </a:t>
            </a:r>
            <a:r>
              <a:rPr lang="en-GB" dirty="0" smtClean="0"/>
              <a:t>having a discussion. </a:t>
            </a:r>
          </a:p>
          <a:p>
            <a:r>
              <a:rPr lang="en-GB" dirty="0" smtClean="0"/>
              <a:t>Keeping client </a:t>
            </a:r>
            <a:r>
              <a:rPr lang="en-GB" dirty="0"/>
              <a:t>i</a:t>
            </a:r>
            <a:r>
              <a:rPr lang="en-GB" dirty="0" smtClean="0"/>
              <a:t>nformation in a safe area at your desk or in a locked cabinet and </a:t>
            </a:r>
            <a:r>
              <a:rPr lang="en-GB" dirty="0"/>
              <a:t>not taking them out </a:t>
            </a:r>
            <a:r>
              <a:rPr lang="en-GB" dirty="0" smtClean="0"/>
              <a:t>of the office.</a:t>
            </a:r>
          </a:p>
          <a:p>
            <a:r>
              <a:rPr lang="en-GB" dirty="0" smtClean="0"/>
              <a:t>Having </a:t>
            </a:r>
            <a:r>
              <a:rPr lang="en-GB" dirty="0"/>
              <a:t>permission to pass on </a:t>
            </a:r>
            <a:r>
              <a:rPr lang="en-GB" dirty="0" smtClean="0"/>
              <a:t>information.</a:t>
            </a:r>
            <a:endParaRPr lang="en-US" dirty="0"/>
          </a:p>
          <a:p>
            <a:r>
              <a:rPr lang="en-GB" dirty="0"/>
              <a:t>N</a:t>
            </a:r>
            <a:r>
              <a:rPr lang="en-GB" dirty="0" smtClean="0"/>
              <a:t>ot </a:t>
            </a:r>
            <a:r>
              <a:rPr lang="en-GB" dirty="0"/>
              <a:t>talking about a patients status with anyone unless they are directly related to the care of the patient, that includes family and spouses. </a:t>
            </a:r>
            <a:endParaRPr lang="en-GB" dirty="0" smtClean="0"/>
          </a:p>
          <a:p>
            <a:r>
              <a:rPr lang="en-GB" dirty="0" smtClean="0"/>
              <a:t>Keeping </a:t>
            </a:r>
            <a:r>
              <a:rPr lang="en-GB" dirty="0"/>
              <a:t>computers with patient info locked if you walk away. (keeping some of the stalkers away) </a:t>
            </a:r>
            <a:endParaRPr lang="en-GB" dirty="0" smtClean="0"/>
          </a:p>
          <a:p>
            <a:r>
              <a:rPr lang="en-GB" dirty="0"/>
              <a:t>N</a:t>
            </a:r>
            <a:r>
              <a:rPr lang="en-GB" dirty="0" smtClean="0"/>
              <a:t>ot </a:t>
            </a:r>
            <a:r>
              <a:rPr lang="en-GB" dirty="0"/>
              <a:t>discussing patient or specifics while on break or in the employee dining areas. (non professional to discuss who has herpes at lunch) </a:t>
            </a:r>
            <a:endParaRPr lang="en-GB" dirty="0" smtClean="0"/>
          </a:p>
          <a:p>
            <a:r>
              <a:rPr lang="en-GB" dirty="0" smtClean="0"/>
              <a:t>Only </a:t>
            </a:r>
            <a:r>
              <a:rPr lang="en-GB" dirty="0"/>
              <a:t>give patient info if there is a release of information signed by the patient, (even if they say that they are related unless you can identify them and have a release deny it) </a:t>
            </a:r>
            <a:endParaRPr lang="en-GB" dirty="0" smtClean="0"/>
          </a:p>
          <a:p>
            <a:r>
              <a:rPr lang="en-GB" dirty="0"/>
              <a:t>keeping records and data securely by having </a:t>
            </a:r>
            <a:r>
              <a:rPr lang="en-GB" dirty="0" err="1"/>
              <a:t>passworded</a:t>
            </a:r>
            <a:r>
              <a:rPr lang="en-GB" dirty="0"/>
              <a:t> computers, locked offices and files in locked cupboards. </a:t>
            </a:r>
            <a:endParaRPr lang="en-GB" dirty="0" smtClean="0"/>
          </a:p>
          <a:p>
            <a:r>
              <a:rPr lang="en-GB" dirty="0" smtClean="0"/>
              <a:t>Verify </a:t>
            </a:r>
            <a:r>
              <a:rPr lang="en-GB" dirty="0"/>
              <a:t>that people seeking info are authorised. </a:t>
            </a:r>
            <a:endParaRPr lang="en-GB" dirty="0" smtClean="0"/>
          </a:p>
          <a:p>
            <a:r>
              <a:rPr lang="en-GB" dirty="0" err="1" smtClean="0"/>
              <a:t>Dont</a:t>
            </a:r>
            <a:r>
              <a:rPr lang="en-GB" dirty="0" smtClean="0"/>
              <a:t> </a:t>
            </a:r>
            <a:r>
              <a:rPr lang="en-GB" dirty="0"/>
              <a:t>gossip about people in the workplace or at least have the door closed.</a:t>
            </a:r>
            <a:endParaRPr lang="en-US" dirty="0"/>
          </a:p>
          <a:p>
            <a:endParaRPr lang="en-GB" dirty="0" smtClean="0"/>
          </a:p>
          <a:p>
            <a:pPr marL="82296" indent="0">
              <a:buNone/>
            </a:pPr>
            <a:endParaRPr lang="en-US" dirty="0"/>
          </a:p>
          <a:p>
            <a:endParaRPr lang="en-US" dirty="0"/>
          </a:p>
        </p:txBody>
      </p:sp>
    </p:spTree>
    <p:extLst>
      <p:ext uri="{BB962C8B-B14F-4D97-AF65-F5344CB8AC3E}">
        <p14:creationId xmlns:p14="http://schemas.microsoft.com/office/powerpoint/2010/main" val="22119930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must we fix this?</a:t>
            </a:r>
          </a:p>
        </p:txBody>
      </p:sp>
      <p:sp>
        <p:nvSpPr>
          <p:cNvPr id="3" name="Content Placeholder 2"/>
          <p:cNvSpPr>
            <a:spLocks noGrp="1"/>
          </p:cNvSpPr>
          <p:nvPr>
            <p:ph idx="1"/>
          </p:nvPr>
        </p:nvSpPr>
        <p:spPr/>
        <p:txBody>
          <a:bodyPr>
            <a:normAutofit/>
          </a:bodyPr>
          <a:lstStyle/>
          <a:p>
            <a:r>
              <a:rPr lang="en-US" dirty="0"/>
              <a:t>Because things generally don’t self-correct.</a:t>
            </a:r>
          </a:p>
          <a:p>
            <a:r>
              <a:rPr lang="en-US" dirty="0"/>
              <a:t>Because one bad apple can spoil the entire barrel.</a:t>
            </a:r>
          </a:p>
          <a:p>
            <a:r>
              <a:rPr lang="en-US" dirty="0"/>
              <a:t>Because this is a customer service job.</a:t>
            </a:r>
          </a:p>
          <a:p>
            <a:r>
              <a:rPr lang="en-US" dirty="0"/>
              <a:t>Because the rest of your unit knows and is wondering what you are going to do about it.</a:t>
            </a:r>
          </a:p>
          <a:p>
            <a:pPr>
              <a:buNone/>
            </a:pPr>
            <a:endParaRPr lang="en-US" dirty="0"/>
          </a:p>
        </p:txBody>
      </p:sp>
      <p:pic>
        <p:nvPicPr>
          <p:cNvPr id="9218" name="Picture 2" descr="C:\Documents and Settings\qht59156\Local Settings\Temporary Internet Files\Content.IE5\NION10WI\MC900434823[1].png"/>
          <p:cNvPicPr>
            <a:picLocks noChangeAspect="1" noChangeArrowheads="1"/>
          </p:cNvPicPr>
          <p:nvPr/>
        </p:nvPicPr>
        <p:blipFill>
          <a:blip r:embed="rId3" cstate="print"/>
          <a:srcRect/>
          <a:stretch>
            <a:fillRect/>
          </a:stretch>
        </p:blipFill>
        <p:spPr bwMode="auto">
          <a:xfrm>
            <a:off x="7543800" y="5334000"/>
            <a:ext cx="1295400" cy="1295400"/>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a:t>
            </a:r>
          </a:p>
        </p:txBody>
      </p:sp>
      <p:sp>
        <p:nvSpPr>
          <p:cNvPr id="3" name="Content Placeholder 2"/>
          <p:cNvSpPr>
            <a:spLocks noGrp="1"/>
          </p:cNvSpPr>
          <p:nvPr>
            <p:ph idx="1"/>
          </p:nvPr>
        </p:nvSpPr>
        <p:spPr/>
        <p:txBody>
          <a:bodyPr>
            <a:normAutofit fontScale="92500" lnSpcReduction="10000"/>
          </a:bodyPr>
          <a:lstStyle/>
          <a:p>
            <a:r>
              <a:rPr lang="en-US" dirty="0"/>
              <a:t>Questions?</a:t>
            </a:r>
          </a:p>
          <a:p>
            <a:endParaRPr lang="en-US" dirty="0"/>
          </a:p>
          <a:p>
            <a:r>
              <a:rPr lang="en-US" dirty="0"/>
              <a:t>Thanks for coming, enjoy the conference.</a:t>
            </a:r>
          </a:p>
          <a:p>
            <a:r>
              <a:rPr lang="en-US" dirty="0" smtClean="0"/>
              <a:t>Dana Boothe, New Kent DSS</a:t>
            </a:r>
          </a:p>
          <a:p>
            <a:pPr marL="82296" indent="0">
              <a:buNone/>
            </a:pPr>
            <a:r>
              <a:rPr lang="en-US" dirty="0" smtClean="0">
                <a:hlinkClick r:id="rId3"/>
              </a:rPr>
              <a:t>Dana.boothe@dss.virginia.gov</a:t>
            </a:r>
            <a:r>
              <a:rPr lang="en-US" dirty="0" smtClean="0"/>
              <a:t> </a:t>
            </a:r>
          </a:p>
          <a:p>
            <a:pPr marL="82296" indent="0">
              <a:buNone/>
            </a:pPr>
            <a:r>
              <a:rPr lang="en-US" dirty="0" smtClean="0"/>
              <a:t>804-966-1853 </a:t>
            </a:r>
            <a:r>
              <a:rPr lang="en-US" dirty="0" err="1" smtClean="0"/>
              <a:t>ext</a:t>
            </a:r>
            <a:r>
              <a:rPr lang="en-US" dirty="0" smtClean="0"/>
              <a:t> 5111</a:t>
            </a:r>
            <a:endParaRPr lang="en-US" dirty="0"/>
          </a:p>
          <a:p>
            <a:r>
              <a:rPr lang="en-US" dirty="0" smtClean="0"/>
              <a:t>Darlene Chamberlain, King William DSS</a:t>
            </a:r>
            <a:endParaRPr lang="en-US" dirty="0"/>
          </a:p>
          <a:p>
            <a:r>
              <a:rPr lang="en-US" dirty="0" smtClean="0">
                <a:hlinkClick r:id="rId4"/>
              </a:rPr>
              <a:t>dchamberlain@kingwilliamcounty.us</a:t>
            </a:r>
            <a:endParaRPr lang="en-US" dirty="0" smtClean="0"/>
          </a:p>
          <a:p>
            <a:r>
              <a:rPr lang="en-US" dirty="0" smtClean="0"/>
              <a:t>804-769-4907</a:t>
            </a:r>
            <a:endParaRPr lang="en-US" dirty="0"/>
          </a:p>
          <a:p>
            <a:pPr marL="82296" indent="0">
              <a:buNone/>
            </a:pPr>
            <a:endParaRPr lang="en-US" dirty="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Confidentiality</a:t>
            </a:r>
            <a:endParaRPr lang="en-US" dirty="0"/>
          </a:p>
        </p:txBody>
      </p:sp>
      <p:pic>
        <p:nvPicPr>
          <p:cNvPr id="4" name="Content Placeholder 3" descr="Mountain Flowers' Studio: 10 Things you should never say ..."/>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233461" y="1417638"/>
            <a:ext cx="3902374" cy="4800600"/>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Confidentiality?</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Confidentiality involves a set of rules or a promise usually executed through confidentiality agreements that limits access or places restrictions on certain types of information.</a:t>
            </a:r>
          </a:p>
          <a:p>
            <a:r>
              <a:rPr lang="en-US" dirty="0" smtClean="0"/>
              <a:t>Confidentiality is the protection of personal information.  It means keeping a client’s information between you and the client, and not telling others including co-workers, friends, family, etc.</a:t>
            </a:r>
          </a:p>
          <a:p>
            <a:r>
              <a:rPr lang="en-US" dirty="0" smtClean="0"/>
              <a:t>DSS Security Training offers all sorts of confidentiality training? Sensitive Information or PII? Name a few?</a:t>
            </a:r>
          </a:p>
          <a:p>
            <a:pPr marL="82296" indent="0">
              <a:buNone/>
            </a:pPr>
            <a:endParaRPr lang="en-US" dirty="0"/>
          </a:p>
        </p:txBody>
      </p:sp>
    </p:spTree>
    <p:extLst>
      <p:ext uri="{BB962C8B-B14F-4D97-AF65-F5344CB8AC3E}">
        <p14:creationId xmlns:p14="http://schemas.microsoft.com/office/powerpoint/2010/main" val="1473148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Maintaing</a:t>
            </a:r>
            <a:r>
              <a:rPr lang="en-US" dirty="0" smtClean="0"/>
              <a:t> Confidentiality</a:t>
            </a:r>
            <a:endParaRPr lang="en-US" dirty="0"/>
          </a:p>
        </p:txBody>
      </p:sp>
      <p:sp>
        <p:nvSpPr>
          <p:cNvPr id="3" name="Content Placeholder 2"/>
          <p:cNvSpPr>
            <a:spLocks noGrp="1"/>
          </p:cNvSpPr>
          <p:nvPr>
            <p:ph idx="1"/>
          </p:nvPr>
        </p:nvSpPr>
        <p:spPr/>
        <p:txBody>
          <a:bodyPr>
            <a:normAutofit/>
          </a:bodyPr>
          <a:lstStyle/>
          <a:p>
            <a:r>
              <a:rPr lang="en-US" dirty="0" smtClean="0"/>
              <a:t>Treat </a:t>
            </a:r>
            <a:r>
              <a:rPr lang="en-US" dirty="0"/>
              <a:t>others, as you want to be treated. Show respect and concern for the feelings, dignity, and rights of others. Some examples of maintaining confidentiality in a medical setting are: </a:t>
            </a:r>
            <a:r>
              <a:rPr lang="en-US" b="1" dirty="0"/>
              <a:t>As </a:t>
            </a:r>
            <a:r>
              <a:rPr lang="en-US" b="1" dirty="0" smtClean="0"/>
              <a:t>a employee of DSS use </a:t>
            </a:r>
            <a:r>
              <a:rPr lang="en-US" b="1" dirty="0"/>
              <a:t>caution when dealing </a:t>
            </a:r>
            <a:r>
              <a:rPr lang="en-US" b="1" dirty="0" smtClean="0"/>
              <a:t>with client records</a:t>
            </a:r>
            <a:r>
              <a:rPr lang="en-US" dirty="0"/>
              <a:t>.</a:t>
            </a:r>
          </a:p>
        </p:txBody>
      </p:sp>
    </p:spTree>
    <p:extLst>
      <p:ext uri="{BB962C8B-B14F-4D97-AF65-F5344CB8AC3E}">
        <p14:creationId xmlns:p14="http://schemas.microsoft.com/office/powerpoint/2010/main" val="3100883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All workers need to be aware that there are State and Federal laws that cover confidentiality.  Basically, information cannot be disclosed, without the consent of the person to whom the information relates or for the purpose of legal proceedings, such as a court order or subpoena that allows access to records.</a:t>
            </a:r>
            <a:endParaRPr lang="en-US" dirty="0"/>
          </a:p>
        </p:txBody>
      </p:sp>
    </p:spTree>
    <p:extLst>
      <p:ext uri="{BB962C8B-B14F-4D97-AF65-F5344CB8AC3E}">
        <p14:creationId xmlns:p14="http://schemas.microsoft.com/office/powerpoint/2010/main" val="2907870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is Confidentiality Important?</a:t>
            </a:r>
            <a:endParaRPr lang="en-US" dirty="0"/>
          </a:p>
        </p:txBody>
      </p:sp>
      <p:sp>
        <p:nvSpPr>
          <p:cNvPr id="3" name="Content Placeholder 2"/>
          <p:cNvSpPr>
            <a:spLocks noGrp="1"/>
          </p:cNvSpPr>
          <p:nvPr>
            <p:ph idx="1"/>
          </p:nvPr>
        </p:nvSpPr>
        <p:spPr/>
        <p:txBody>
          <a:bodyPr>
            <a:normAutofit fontScale="62500" lnSpcReduction="20000"/>
          </a:bodyPr>
          <a:lstStyle/>
          <a:p>
            <a:r>
              <a:rPr lang="en-US" dirty="0">
                <a:hlinkClick r:id="rId3"/>
              </a:rPr>
              <a:t>Why is Confidentiality Important?</a:t>
            </a:r>
            <a:r>
              <a:rPr lang="en-US" dirty="0"/>
              <a:t> </a:t>
            </a:r>
          </a:p>
          <a:p>
            <a:r>
              <a:rPr lang="en-US" dirty="0"/>
              <a:t>October 15th, 2010 | By Jules Halpern Associates | </a:t>
            </a:r>
            <a:r>
              <a:rPr lang="en-US" dirty="0">
                <a:hlinkClick r:id="rId4"/>
              </a:rPr>
              <a:t>ADA</a:t>
            </a:r>
            <a:r>
              <a:rPr lang="en-US" dirty="0"/>
              <a:t>, </a:t>
            </a:r>
            <a:r>
              <a:rPr lang="en-US" dirty="0">
                <a:hlinkClick r:id="rId5"/>
              </a:rPr>
              <a:t>Confidential Information</a:t>
            </a:r>
            <a:r>
              <a:rPr lang="en-US" dirty="0"/>
              <a:t>, </a:t>
            </a:r>
            <a:r>
              <a:rPr lang="en-US" dirty="0">
                <a:hlinkClick r:id="rId6"/>
              </a:rPr>
              <a:t>Employee Handbook</a:t>
            </a:r>
            <a:r>
              <a:rPr lang="en-US" dirty="0"/>
              <a:t>, </a:t>
            </a:r>
            <a:r>
              <a:rPr lang="en-US" dirty="0">
                <a:hlinkClick r:id="rId7"/>
              </a:rPr>
              <a:t>Human Resources</a:t>
            </a:r>
            <a:r>
              <a:rPr lang="en-US" dirty="0"/>
              <a:t>, </a:t>
            </a:r>
            <a:r>
              <a:rPr lang="en-US" dirty="0">
                <a:hlinkClick r:id="rId8"/>
              </a:rPr>
              <a:t>Immigration</a:t>
            </a:r>
            <a:r>
              <a:rPr lang="en-US" dirty="0"/>
              <a:t>, </a:t>
            </a:r>
            <a:r>
              <a:rPr lang="en-US" dirty="0">
                <a:hlinkClick r:id="rId9"/>
              </a:rPr>
              <a:t>Investigations</a:t>
            </a:r>
            <a:r>
              <a:rPr lang="en-US" dirty="0"/>
              <a:t>, </a:t>
            </a:r>
            <a:r>
              <a:rPr lang="en-US" dirty="0">
                <a:hlinkClick r:id="rId10"/>
              </a:rPr>
              <a:t>Privacy Rights</a:t>
            </a:r>
            <a:r>
              <a:rPr lang="en-US" dirty="0"/>
              <a:t>, </a:t>
            </a:r>
            <a:r>
              <a:rPr lang="en-US" dirty="0">
                <a:hlinkClick r:id="rId11"/>
              </a:rPr>
              <a:t>Restrictive Covenants</a:t>
            </a:r>
            <a:r>
              <a:rPr lang="en-US" dirty="0"/>
              <a:t> </a:t>
            </a:r>
          </a:p>
          <a:p>
            <a:r>
              <a:rPr lang="en-US" dirty="0"/>
              <a:t>In today’s increasingly litigious and highly competitive workplace, confidentiality is important for a host of reasons:</a:t>
            </a:r>
          </a:p>
          <a:p>
            <a:r>
              <a:rPr lang="en-US" dirty="0"/>
              <a:t>Failure to properly secure and protect confidential business information can lead to the loss of business/clients.</a:t>
            </a:r>
          </a:p>
          <a:p>
            <a:r>
              <a:rPr lang="en-US" dirty="0"/>
              <a:t>In the wrong hands, confidential information can be misused to commit illegal activity (e.g., fraud or discrimination), which can in turn result in costly lawsuits for the employer. Many states have laws protecting the confidentiality of certain information in the workplace. The disclosure of sensitive employee and management information can lead to a loss of employee trust, confidence and loyalty. This will almost always result in a loss of productivity.</a:t>
            </a:r>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Type of Information Must or Should Be Protected?</a:t>
            </a:r>
            <a:endParaRPr lang="en-US" dirty="0"/>
          </a:p>
        </p:txBody>
      </p:sp>
      <p:sp>
        <p:nvSpPr>
          <p:cNvPr id="3" name="Content Placeholder 2"/>
          <p:cNvSpPr>
            <a:spLocks noGrp="1"/>
          </p:cNvSpPr>
          <p:nvPr>
            <p:ph idx="1"/>
          </p:nvPr>
        </p:nvSpPr>
        <p:spPr/>
        <p:txBody>
          <a:bodyPr>
            <a:normAutofit/>
          </a:bodyPr>
          <a:lstStyle/>
          <a:p>
            <a:pPr marL="82296" indent="0">
              <a:buNone/>
            </a:pPr>
            <a:endParaRPr lang="en-US" dirty="0"/>
          </a:p>
          <a:p>
            <a:r>
              <a:rPr lang="en-US" dirty="0"/>
              <a:t>Confidential workplace information can generally be broken down into three categories: employee information, management information, and business information.</a:t>
            </a:r>
          </a:p>
          <a:p>
            <a:endParaRPr lang="en-US" dirty="0"/>
          </a:p>
          <a:p>
            <a:endParaRPr lang="en-US" dirty="0"/>
          </a:p>
        </p:txBody>
      </p:sp>
      <p:pic>
        <p:nvPicPr>
          <p:cNvPr id="2050" name="Picture 2" descr="C:\Documents and Settings\qht59156\Local Settings\Temporary Internet Files\Content.IE5\RT63IRKT\dglxasset[1].aspx"/>
          <p:cNvPicPr>
            <a:picLocks noChangeAspect="1" noChangeArrowheads="1"/>
          </p:cNvPicPr>
          <p:nvPr/>
        </p:nvPicPr>
        <p:blipFill>
          <a:blip r:embed="rId3" cstate="print"/>
          <a:srcRect/>
          <a:stretch>
            <a:fillRect/>
          </a:stretch>
        </p:blipFill>
        <p:spPr bwMode="auto">
          <a:xfrm>
            <a:off x="5715000" y="4419600"/>
            <a:ext cx="1043940" cy="2298865"/>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Employee Information:</a:t>
            </a:r>
            <a:endParaRPr lang="en-US" dirty="0"/>
          </a:p>
        </p:txBody>
      </p:sp>
      <p:sp>
        <p:nvSpPr>
          <p:cNvPr id="3" name="Content Placeholder 2"/>
          <p:cNvSpPr>
            <a:spLocks noGrp="1"/>
          </p:cNvSpPr>
          <p:nvPr>
            <p:ph idx="1"/>
          </p:nvPr>
        </p:nvSpPr>
        <p:spPr/>
        <p:txBody>
          <a:bodyPr>
            <a:normAutofit fontScale="55000" lnSpcReduction="20000"/>
          </a:bodyPr>
          <a:lstStyle/>
          <a:p>
            <a:r>
              <a:rPr lang="en-US" dirty="0"/>
              <a:t>Employee Information: Many states have laws which govern the confidentiality and disposal of “personal identifying information” (e.g., an employee’s Social Security number, home address or telephone number, e-mail address, Internet identification name or password, parent’s surname prior to marriage or driver’s license number).</a:t>
            </a:r>
          </a:p>
          <a:p>
            <a:r>
              <a:rPr lang="en-US" dirty="0"/>
              <a:t>The Americans with Disabilities Act of 1990 (ADA) requires employee medical and disability information be kept confidential and limits access to those employees who have a “business need-to-know” (e.g., supervisors who need to know about restrictions on the work of an employee or other reasonable accommodations that need to be made, safety personnel handling medical emergencies, government officers investigating complaints of disability discrimination).</a:t>
            </a:r>
          </a:p>
          <a:p>
            <a:r>
              <a:rPr lang="en-US" dirty="0"/>
              <a:t>The Health Insurance Portability and Accountability Act of 1996 (HIPAA) regulates healthcare providers’ use and disclosure of individually identifiable health information (known as Protected Health Information).</a:t>
            </a:r>
          </a:p>
          <a:p>
            <a:r>
              <a:rPr lang="en-US" dirty="0"/>
              <a:t>The Immigration Form I-9s must also be protected from accidental disclosure. The information contained on these forms (e.g., national origin, age) should be kept confidential so as to avoid discrimination claims from employees.</a:t>
            </a:r>
          </a:p>
          <a:p>
            <a:pPr marL="82296" indent="0">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Information: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a:t>Management Information:</a:t>
            </a:r>
          </a:p>
          <a:p>
            <a:r>
              <a:rPr lang="en-US" dirty="0"/>
              <a:t>Confidential management information includes discussions about employee relations issues, disciplinary actions, impending layoffs/reductions-in-force, terminations, workplace investigations of employee misconduct, etc. While disclosure of this information isn’t necessarily “illegal,” it is almost always counterproductive and can seriously damage the collective “psyche” of a workplace.</a:t>
            </a:r>
          </a:p>
          <a:p>
            <a:pPr>
              <a:buNone/>
            </a:pP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72A93671428AA4193F4A97863566130" ma:contentTypeVersion="13" ma:contentTypeDescription="Create a new document." ma:contentTypeScope="" ma:versionID="9a1b28a832d0cb92579f208aca93fbfa">
  <xsd:schema xmlns:xsd="http://www.w3.org/2001/XMLSchema" xmlns:xs="http://www.w3.org/2001/XMLSchema" xmlns:p="http://schemas.microsoft.com/office/2006/metadata/properties" xmlns:ns1="http://schemas.microsoft.com/sharepoint/v3" xmlns:ns3="1930334e-52c3-4a2e-81c7-073a558f4dda" xmlns:ns4="f64ad325-2162-4475-bd33-46bfaf620f11" targetNamespace="http://schemas.microsoft.com/office/2006/metadata/properties" ma:root="true" ma:fieldsID="f8a2b596002353189ba84a54aa8ae037" ns1:_="" ns3:_="" ns4:_="">
    <xsd:import namespace="http://schemas.microsoft.com/sharepoint/v3"/>
    <xsd:import namespace="1930334e-52c3-4a2e-81c7-073a558f4dda"/>
    <xsd:import namespace="f64ad325-2162-4475-bd33-46bfaf620f11"/>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1:_ip_UnifiedCompliancePolicyProperties" minOccurs="0"/>
                <xsd:element ref="ns1:_ip_UnifiedCompliancePolicyUIAction" minOccurs="0"/>
                <xsd:element ref="ns4:MediaServiceEventHashCode" minOccurs="0"/>
                <xsd:element ref="ns4:MediaServiceGenerationTime"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6" nillable="true" ma:displayName="Unified Compliance Policy Properties" ma:hidden="true" ma:internalName="_ip_UnifiedCompliancePolicyProperties">
      <xsd:simpleType>
        <xsd:restriction base="dms:Note"/>
      </xsd:simpleType>
    </xsd:element>
    <xsd:element name="_ip_UnifiedCompliancePolicyUIAction" ma:index="17"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930334e-52c3-4a2e-81c7-073a558f4dda"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64ad325-2162-4475-bd33-46bfaf620f11"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10ACCCB-EBAE-458E-8960-FA82006FB3B7}">
  <ds:schemaRefs>
    <ds:schemaRef ds:uri="http://purl.org/dc/terms/"/>
    <ds:schemaRef ds:uri="1930334e-52c3-4a2e-81c7-073a558f4dda"/>
    <ds:schemaRef ds:uri="f64ad325-2162-4475-bd33-46bfaf620f11"/>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microsoft.com/sharepoint/v3"/>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F340C303-D0A0-4F80-A62F-6830F75350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1930334e-52c3-4a2e-81c7-073a558f4dda"/>
    <ds:schemaRef ds:uri="f64ad325-2162-4475-bd33-46bfaf620f1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4FEE51-09C8-4015-9238-D28B44FA09A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Solstice</Template>
  <TotalTime>2420</TotalTime>
  <Words>2182</Words>
  <Application>Microsoft Office PowerPoint</Application>
  <PresentationFormat>On-screen Show (4:3)</PresentationFormat>
  <Paragraphs>135</Paragraphs>
  <Slides>19</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Calibri</vt:lpstr>
      <vt:lpstr>Gill Sans MT</vt:lpstr>
      <vt:lpstr>Verdana</vt:lpstr>
      <vt:lpstr>Wingdings 2</vt:lpstr>
      <vt:lpstr>Solstice</vt:lpstr>
      <vt:lpstr>         CONFIDENTIALITY</vt:lpstr>
      <vt:lpstr>Confidentiality</vt:lpstr>
      <vt:lpstr>What is Confidentiality?</vt:lpstr>
      <vt:lpstr>Maintaing Confidentiality</vt:lpstr>
      <vt:lpstr>PowerPoint Presentation</vt:lpstr>
      <vt:lpstr>Why is Confidentiality Important?</vt:lpstr>
      <vt:lpstr>What Type of Information Must or Should Be Protected?</vt:lpstr>
      <vt:lpstr>Employee Information:</vt:lpstr>
      <vt:lpstr>Management Information:</vt:lpstr>
      <vt:lpstr>Business Information:</vt:lpstr>
      <vt:lpstr>What Steps Can Be Taken To Better Protect Confidential Information?</vt:lpstr>
      <vt:lpstr> </vt:lpstr>
      <vt:lpstr>Train management and employees on confidentiality policy:</vt:lpstr>
      <vt:lpstr>Enforce Confidentiality Policy:</vt:lpstr>
      <vt:lpstr>Consider or Do you have?</vt:lpstr>
      <vt:lpstr>Prevention &amp; Deterrence</vt:lpstr>
      <vt:lpstr>A few examples of maintaining confidentiality?  </vt:lpstr>
      <vt:lpstr>Why must we fix this?</vt:lpstr>
      <vt:lpstr>Discussion?</vt:lpstr>
    </vt:vector>
  </TitlesOfParts>
  <Company>Virginia IT Infrastructure Partnership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qht59156</dc:creator>
  <cp:lastModifiedBy>CHAMBERLAIN, DARLENE (VDSS)</cp:lastModifiedBy>
  <cp:revision>238</cp:revision>
  <cp:lastPrinted>2019-10-21T19:40:49Z</cp:lastPrinted>
  <dcterms:created xsi:type="dcterms:W3CDTF">2010-08-17T17:14:14Z</dcterms:created>
  <dcterms:modified xsi:type="dcterms:W3CDTF">2019-10-28T17:03:01Z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0x010100972A93671428AA4193F4A97863566130</vt:lpwstr>
  </property>
</Properties>
</file>