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7" r:id="rId2"/>
    <p:sldId id="456" r:id="rId3"/>
    <p:sldId id="433" r:id="rId4"/>
    <p:sldId id="435" r:id="rId5"/>
    <p:sldId id="437" r:id="rId6"/>
    <p:sldId id="438" r:id="rId7"/>
    <p:sldId id="439" r:id="rId8"/>
    <p:sldId id="440" r:id="rId9"/>
    <p:sldId id="441" r:id="rId10"/>
    <p:sldId id="442" r:id="rId11"/>
    <p:sldId id="436" r:id="rId12"/>
    <p:sldId id="443" r:id="rId13"/>
    <p:sldId id="444" r:id="rId14"/>
    <p:sldId id="457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63" r:id="rId23"/>
    <p:sldId id="453" r:id="rId24"/>
    <p:sldId id="454" r:id="rId25"/>
    <p:sldId id="458" r:id="rId26"/>
    <p:sldId id="459" r:id="rId27"/>
    <p:sldId id="460" r:id="rId28"/>
    <p:sldId id="462" r:id="rId29"/>
    <p:sldId id="461" r:id="rId30"/>
    <p:sldId id="455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9A"/>
    <a:srgbClr val="00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073" autoAdjust="0"/>
  </p:normalViewPr>
  <p:slideViewPr>
    <p:cSldViewPr>
      <p:cViewPr>
        <p:scale>
          <a:sx n="66" d="100"/>
          <a:sy n="66" d="100"/>
        </p:scale>
        <p:origin x="-140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552" y="3556"/>
      </p:cViewPr>
      <p:guideLst>
        <p:guide orient="horz" pos="2936"/>
        <p:guide orient="horz" pos="2932"/>
        <p:guide pos="2265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4734" tIns="47366" rIns="94734" bIns="473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4734" tIns="47366" rIns="94734" bIns="47366" rtlCol="0"/>
          <a:lstStyle>
            <a:lvl1pPr algn="r">
              <a:defRPr sz="1200"/>
            </a:lvl1pPr>
          </a:lstStyle>
          <a:p>
            <a:fld id="{02A5BB13-F411-4FA7-8637-77ACE08B7981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4734" tIns="47366" rIns="94734" bIns="473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4734" tIns="47366" rIns="94734" bIns="47366" rtlCol="0" anchor="b"/>
          <a:lstStyle>
            <a:lvl1pPr algn="r">
              <a:defRPr sz="1200"/>
            </a:lvl1pPr>
          </a:lstStyle>
          <a:p>
            <a:fld id="{31F3CAD8-8F77-4821-943B-330094616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4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43979" cy="465772"/>
          </a:xfrm>
          <a:prstGeom prst="rect">
            <a:avLst/>
          </a:prstGeom>
        </p:spPr>
        <p:txBody>
          <a:bodyPr vert="horz" lIns="92968" tIns="46484" rIns="92968" bIns="464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5" y="3"/>
            <a:ext cx="3043979" cy="465772"/>
          </a:xfrm>
          <a:prstGeom prst="rect">
            <a:avLst/>
          </a:prstGeom>
        </p:spPr>
        <p:txBody>
          <a:bodyPr vert="horz" lIns="92968" tIns="46484" rIns="92968" bIns="46484" rtlCol="0"/>
          <a:lstStyle>
            <a:lvl1pPr algn="r">
              <a:defRPr sz="1200"/>
            </a:lvl1pPr>
          </a:lstStyle>
          <a:p>
            <a:fld id="{378FBC70-FEF3-41FC-9123-8FDEA999722D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700088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8" tIns="46484" rIns="92968" bIns="464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1"/>
            <a:ext cx="5617208" cy="4188778"/>
          </a:xfrm>
          <a:prstGeom prst="rect">
            <a:avLst/>
          </a:prstGeom>
        </p:spPr>
        <p:txBody>
          <a:bodyPr vert="horz" lIns="92968" tIns="46484" rIns="92968" bIns="464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1740"/>
            <a:ext cx="3043979" cy="465772"/>
          </a:xfrm>
          <a:prstGeom prst="rect">
            <a:avLst/>
          </a:prstGeom>
        </p:spPr>
        <p:txBody>
          <a:bodyPr vert="horz" lIns="92968" tIns="46484" rIns="92968" bIns="464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5" y="8841740"/>
            <a:ext cx="3043979" cy="465772"/>
          </a:xfrm>
          <a:prstGeom prst="rect">
            <a:avLst/>
          </a:prstGeom>
        </p:spPr>
        <p:txBody>
          <a:bodyPr vert="horz" lIns="92968" tIns="46484" rIns="92968" bIns="46484" rtlCol="0" anchor="b"/>
          <a:lstStyle>
            <a:lvl1pPr algn="r">
              <a:defRPr sz="1200"/>
            </a:lvl1pPr>
          </a:lstStyle>
          <a:p>
            <a:fld id="{7992D1B7-6ADF-4A8F-9974-ED9C7DDBF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7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D1B7-6ADF-4A8F-9974-ED9C7DDBF5E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3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0"/>
            <a:ext cx="9142858" cy="685714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2" y="3124200"/>
            <a:ext cx="9142858" cy="533400"/>
          </a:xfr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42" y="3886200"/>
            <a:ext cx="9142858" cy="364123"/>
          </a:xfrm>
        </p:spPr>
        <p:txBody>
          <a:bodyPr>
            <a:normAutofit/>
          </a:bodyPr>
          <a:lstStyle>
            <a:lvl1pPr marL="0" indent="0" algn="ctr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Month #, Year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360863"/>
            <a:ext cx="9144000" cy="363537"/>
          </a:xfrm>
        </p:spPr>
        <p:txBody>
          <a:bodyPr>
            <a:noAutofit/>
          </a:bodyPr>
          <a:lstStyle>
            <a:lvl1pPr marL="0" indent="0" algn="ctr">
              <a:buNone/>
              <a:defRPr sz="1600" i="1">
                <a:solidFill>
                  <a:schemeClr val="bg1"/>
                </a:solidFill>
              </a:defRPr>
            </a:lvl1pPr>
            <a:lvl2pPr>
              <a:defRPr sz="1600" i="1">
                <a:solidFill>
                  <a:schemeClr val="bg1"/>
                </a:solidFill>
              </a:defRPr>
            </a:lvl2pPr>
            <a:lvl3pPr>
              <a:defRPr sz="1600" i="1">
                <a:solidFill>
                  <a:schemeClr val="bg1"/>
                </a:solidFill>
              </a:defRPr>
            </a:lvl3pPr>
            <a:lvl4pPr>
              <a:defRPr sz="1600" i="1">
                <a:solidFill>
                  <a:schemeClr val="bg1"/>
                </a:solidFill>
              </a:defRPr>
            </a:lvl4pPr>
            <a:lvl5pPr>
              <a:defRPr sz="16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Margaret Schultze, VDSS Commissioner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3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4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81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9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0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1295401"/>
          </a:xfrm>
          <a:prstGeom prst="rect">
            <a:avLst/>
          </a:prstGeom>
          <a:solidFill>
            <a:srgbClr val="0057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43800" y="-1"/>
            <a:ext cx="1600200" cy="12954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001000" y="-33483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9E694B7-7D74-48D4-B98D-83E8B8CA19A4}" type="slidenum">
              <a:rPr lang="en-US" sz="800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‹#›</a:t>
            </a:fld>
            <a:endParaRPr lang="en-US" sz="8000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half" idx="2"/>
          </p:nvPr>
        </p:nvSpPr>
        <p:spPr>
          <a:xfrm>
            <a:off x="685800" y="1524000"/>
            <a:ext cx="7010400" cy="462105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 smtClean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5394366"/>
            <a:ext cx="823827" cy="82382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52400"/>
            <a:ext cx="7010400" cy="990600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8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2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DF4C-EAC3-4A71-9E11-C0E7CB384808}" type="datetimeFigureOut">
              <a:rPr lang="en-US" smtClean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7F4B-2091-40AE-9408-63A7FD6FB6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3"/>
          <p:cNvSpPr txBox="1">
            <a:spLocks/>
          </p:cNvSpPr>
          <p:nvPr userDrawn="1"/>
        </p:nvSpPr>
        <p:spPr>
          <a:xfrm>
            <a:off x="304800" y="3200400"/>
            <a:ext cx="8610600" cy="21256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</a:rPr>
              <a:t>Presentation Title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1600" i="1" dirty="0" smtClean="0">
                <a:solidFill>
                  <a:schemeClr val="bg1"/>
                </a:solidFill>
              </a:rPr>
              <a:t>Month #, 2017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1600" i="1" dirty="0" smtClean="0">
                <a:solidFill>
                  <a:schemeClr val="bg1"/>
                </a:solidFill>
              </a:rPr>
              <a:t>Margaret Schultze, VDSS Commissioner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6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k.hudson@dss.virginia.gov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snap/retailer-locator" TargetMode="External"/><Relationship Id="rId2" Type="http://schemas.openxmlformats.org/officeDocument/2006/relationships/hyperlink" Target="https://www.fns.usda.gov/ask-exper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elestine.jackson1@dss.virginia.gov" TargetMode="External"/><Relationship Id="rId2" Type="http://schemas.openxmlformats.org/officeDocument/2006/relationships/hyperlink" Target="mailto:k.hudson@dss.virginia.gov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 txBox="1">
            <a:spLocks/>
          </p:cNvSpPr>
          <p:nvPr/>
        </p:nvSpPr>
        <p:spPr>
          <a:xfrm>
            <a:off x="1142" y="5196114"/>
            <a:ext cx="9142858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TO BE OR NOT TO BE “EBT”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Division of Benefit Programs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May 2019</a:t>
            </a:r>
            <a:endParaRPr lang="en-US" sz="1600" b="1" dirty="0">
              <a:solidFill>
                <a:schemeClr val="bg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7010400" cy="4621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EBT Card mailed by Vendor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Client training materials included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 5-7 business days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Households must have access to benefits for “participation” to be timely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Name imprinted on card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Card Issuance  - Mail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1447800"/>
            <a:ext cx="7239000" cy="4621057"/>
          </a:xfrm>
        </p:spPr>
        <p:txBody>
          <a:bodyPr/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Mail Card files are created at 10:30 am, 2 pm, and midnight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Cards mailed to mailing address in VaCMS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there is not a mailing address it is mailed to the physical address in VaCMS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“Homeless” should never be part of an address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304800"/>
            <a:ext cx="7010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Card Issuance – Mail cont.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7239000" cy="4621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EBT card issued OTC by LDSS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Issued from vault supply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issued without barrier to SNAP recipients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Upon request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be issued during regular office hours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Police reports are not required for stolen and/or lost cards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Card Issuance –Vault/OTC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-228600" y="1676400"/>
            <a:ext cx="8229600" cy="462105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BPS or supervisor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complete top portion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and Vault Card Authorization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marL="914400" lvl="2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Include reason for vault card issuance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name imprinted; permanent card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Card may not be mailed by agency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Card Issuance –Vault/OTC</a:t>
            </a:r>
          </a:p>
        </p:txBody>
      </p:sp>
    </p:spTree>
    <p:extLst>
      <p:ext uri="{BB962C8B-B14F-4D97-AF65-F5344CB8AC3E}">
        <p14:creationId xmlns:p14="http://schemas.microsoft.com/office/powerpoint/2010/main" val="412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3400" y="1676400"/>
            <a:ext cx="7543800" cy="4621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Agency’s MUST use state mandated logs which must not be altered.</a:t>
            </a:r>
          </a:p>
          <a:p>
            <a:pPr lvl="1"/>
            <a:r>
              <a:rPr lang="en-US" dirty="0" smtClean="0"/>
              <a:t>Monthly Vault EBT Card Used Report</a:t>
            </a:r>
          </a:p>
          <a:p>
            <a:pPr lvl="1"/>
            <a:r>
              <a:rPr lang="en-US" dirty="0" smtClean="0"/>
              <a:t>Destruction Record</a:t>
            </a:r>
          </a:p>
          <a:p>
            <a:pPr lvl="1"/>
            <a:r>
              <a:rPr lang="en-US" dirty="0" smtClean="0"/>
              <a:t>Vault EBT Inventory Control Record</a:t>
            </a:r>
          </a:p>
          <a:p>
            <a:pPr lvl="1"/>
            <a:r>
              <a:rPr lang="en-US" dirty="0" smtClean="0"/>
              <a:t>Vault Card Issuance Log</a:t>
            </a:r>
          </a:p>
          <a:p>
            <a:pPr lvl="1"/>
            <a:r>
              <a:rPr lang="en-US" dirty="0" smtClean="0"/>
              <a:t>Advice of transfer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EBT Security - Logs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07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50370" y="1600200"/>
            <a:ext cx="7750629" cy="4621057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Receive completed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Internal Action and Vault Card Authorization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for case in EPPIC using SS#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Cases for the appropriate recipient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the correct case number is selected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 a card from the vault card inventory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card number on the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Vault EBT Card Issuance Log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Swipe card through card reader or manually enter card number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Issuance Unit Procedures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6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7670800" cy="46210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a 3-month supply of cards/materials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order, select the Order Cards/Materials button in EPPIC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 by noon Thursday for delivery by the end of the following week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 after noon Thursday for delivery by the end of the second week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0104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Issuance 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Unit </a:t>
            </a:r>
            <a:r>
              <a:rPr lang="en-US" sz="4000" dirty="0" smtClean="0">
                <a:latin typeface="+mj-lt"/>
                <a:cs typeface="Arial" panose="020B0604020202020204" pitchFamily="34" charset="0"/>
              </a:rPr>
              <a:t>Procedures cont.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7467600" cy="4621057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Vault or safe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access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Secure, limited access for working supply during the day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Unused cards must be returned to safe at end of the day</a:t>
            </a:r>
          </a:p>
          <a:p>
            <a:pPr marL="514350" indent="-45720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</a:p>
          <a:p>
            <a:pPr marL="688975" lvl="1" indent="-231775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Transfers permitted between localities</a:t>
            </a:r>
          </a:p>
          <a:p>
            <a:pPr marL="688975" lvl="1" indent="-231775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transfer 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Vault EBT Card Used Report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Advice of Transfer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Inventory Control Record</a:t>
            </a:r>
          </a:p>
          <a:p>
            <a:pPr marL="5715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228600"/>
            <a:ext cx="7010400" cy="990600"/>
          </a:xfrm>
        </p:spPr>
        <p:txBody>
          <a:bodyPr>
            <a:normAutofit fontScale="92500"/>
          </a:bodyPr>
          <a:lstStyle/>
          <a:p>
            <a:r>
              <a:rPr lang="en-US" sz="4300" dirty="0" smtClean="0">
                <a:latin typeface="+mj-lt"/>
                <a:cs typeface="Arial" panose="020B0604020202020204" pitchFamily="34" charset="0"/>
              </a:rPr>
              <a:t>Issuance </a:t>
            </a:r>
            <a:r>
              <a:rPr lang="en-US" sz="4300" dirty="0">
                <a:latin typeface="+mj-lt"/>
                <a:cs typeface="Arial" panose="020B0604020202020204" pitchFamily="34" charset="0"/>
              </a:rPr>
              <a:t>Unit </a:t>
            </a:r>
            <a:r>
              <a:rPr lang="en-US" sz="4300" dirty="0" smtClean="0">
                <a:latin typeface="+mj-lt"/>
                <a:cs typeface="Arial" panose="020B0604020202020204" pitchFamily="34" charset="0"/>
              </a:rPr>
              <a:t>Procedures cont.</a:t>
            </a:r>
            <a:endParaRPr lang="en-US" sz="43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7010400" cy="462105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Loss/Theft of EBT Cards (local supply)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 for shortages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Lost/stolen – contact local police and VDSS EBT Coordinator 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Vault Card Destruction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Destroy cards if cardholder fails to pick up or cards are unusable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destruction of vault cards 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Undelivered EBT Cards-Destruction Record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304800"/>
            <a:ext cx="7010400" cy="9906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Issuance 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Unit </a:t>
            </a:r>
            <a:r>
              <a:rPr lang="en-US" sz="4000" dirty="0" smtClean="0">
                <a:latin typeface="+mj-lt"/>
                <a:cs typeface="Arial" panose="020B0604020202020204" pitchFamily="34" charset="0"/>
              </a:rPr>
              <a:t>Procedures cont.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54000" y="1447800"/>
            <a:ext cx="7213600" cy="462105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LDSS cannot limit/restrict hours/days for issuing vault cards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impose barriers to participation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Vault cards may be issued for cardholders with active SNAP cases in another locality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BPS must authorize issuance through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Issuance Unit must upload completed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 to VaCMS case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Issuance Unit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EBT Overview</a:t>
            </a:r>
          </a:p>
          <a:p>
            <a:r>
              <a:rPr lang="en-US" sz="2000" dirty="0" smtClean="0"/>
              <a:t>Availability of Benefits</a:t>
            </a:r>
          </a:p>
          <a:p>
            <a:r>
              <a:rPr lang="en-US" sz="2000" dirty="0" smtClean="0"/>
              <a:t>PIN</a:t>
            </a:r>
          </a:p>
          <a:p>
            <a:r>
              <a:rPr lang="en-US" sz="2000" dirty="0" smtClean="0"/>
              <a:t>Card Issuance –Mailed Cards</a:t>
            </a:r>
          </a:p>
          <a:p>
            <a:r>
              <a:rPr lang="en-US" sz="2000" dirty="0" smtClean="0"/>
              <a:t>Security Logs</a:t>
            </a:r>
          </a:p>
          <a:p>
            <a:r>
              <a:rPr lang="en-US" sz="2000" dirty="0" smtClean="0"/>
              <a:t>Card Issuance – Vault/OTC Cards</a:t>
            </a:r>
          </a:p>
          <a:p>
            <a:r>
              <a:rPr lang="en-US" sz="2000" dirty="0" smtClean="0"/>
              <a:t>Issuance Unit Procedures</a:t>
            </a:r>
          </a:p>
          <a:p>
            <a:r>
              <a:rPr lang="en-US" sz="2000" dirty="0" smtClean="0"/>
              <a:t>Card Statusing</a:t>
            </a:r>
          </a:p>
          <a:p>
            <a:r>
              <a:rPr lang="en-US" sz="2000" dirty="0" smtClean="0"/>
              <a:t>Separation of Duties</a:t>
            </a:r>
          </a:p>
          <a:p>
            <a:r>
              <a:rPr lang="en-US" sz="2000" dirty="0" smtClean="0"/>
              <a:t>Customer Requests</a:t>
            </a:r>
          </a:p>
          <a:p>
            <a:r>
              <a:rPr lang="en-US" sz="2000" dirty="0" smtClean="0"/>
              <a:t>Outside Requests for Information</a:t>
            </a:r>
          </a:p>
          <a:p>
            <a:r>
              <a:rPr lang="en-US" sz="2000" dirty="0" smtClean="0"/>
              <a:t>FNS</a:t>
            </a:r>
          </a:p>
          <a:p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1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64886" y="1524000"/>
            <a:ext cx="7141029" cy="462105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identity verification from cardholder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 id is preferred but not required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Note verification on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not use any LDSS personnel as a form of identification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cardholder sign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Upload completed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form to VaCMS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52400"/>
            <a:ext cx="7010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Issuance 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Unit </a:t>
            </a:r>
            <a:r>
              <a:rPr lang="en-US" sz="4000" dirty="0" smtClean="0">
                <a:latin typeface="+mj-lt"/>
                <a:cs typeface="Arial" panose="020B0604020202020204" pitchFamily="34" charset="0"/>
              </a:rPr>
              <a:t>Procedures cont.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64886" y="1447801"/>
            <a:ext cx="7278914" cy="4495800"/>
          </a:xfrm>
        </p:spPr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Vault cards may be prepared in advance of cardholder’s arrival but, more prudent to wait until cardholder arrives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prepared in advance and cardholder fails to appear: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Destroy card after 5 business days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card’s destruction on the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Undelivered EBT Card-Destruction Record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Notify BPS through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Action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lvl="2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Must notify BPS of failure to appear even if card is not prepared in advance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Order replacement card directly through EPPIC if requested</a:t>
            </a: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sz="4300" dirty="0" smtClean="0">
                <a:latin typeface="+mj-lt"/>
                <a:cs typeface="Arial" panose="020B0604020202020204" pitchFamily="34" charset="0"/>
              </a:rPr>
              <a:t>Issuance </a:t>
            </a:r>
            <a:r>
              <a:rPr lang="en-US" sz="4300" dirty="0">
                <a:latin typeface="+mj-lt"/>
                <a:cs typeface="Arial" panose="020B0604020202020204" pitchFamily="34" charset="0"/>
              </a:rPr>
              <a:t>Unit </a:t>
            </a:r>
            <a:r>
              <a:rPr lang="en-US" sz="4300" dirty="0" smtClean="0">
                <a:latin typeface="+mj-lt"/>
                <a:cs typeface="Arial" panose="020B0604020202020204" pitchFamily="34" charset="0"/>
              </a:rPr>
              <a:t>Procedures cont.</a:t>
            </a:r>
            <a:endParaRPr lang="en-US" sz="4300" dirty="0">
              <a:latin typeface="+mj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524000"/>
            <a:ext cx="7696200" cy="4621057"/>
          </a:xfrm>
        </p:spPr>
        <p:txBody>
          <a:bodyPr/>
          <a:lstStyle/>
          <a:p>
            <a:r>
              <a:rPr lang="en-US" sz="2200" dirty="0" smtClean="0"/>
              <a:t>Those who approve/authorize cases in </a:t>
            </a:r>
            <a:r>
              <a:rPr lang="en-US" sz="2200" dirty="0" err="1" smtClean="0"/>
              <a:t>VaCMS</a:t>
            </a:r>
            <a:r>
              <a:rPr lang="en-US" sz="2200" dirty="0"/>
              <a:t> </a:t>
            </a:r>
            <a:r>
              <a:rPr lang="en-US" sz="2200" b="1" u="sng" dirty="0" smtClean="0"/>
              <a:t>CANNOT</a:t>
            </a:r>
            <a:r>
              <a:rPr lang="en-US" sz="2200" dirty="0" smtClean="0"/>
              <a:t> participate in any part of the SNAP EBT Vault Card </a:t>
            </a:r>
            <a:r>
              <a:rPr lang="en-US" sz="2200" smtClean="0"/>
              <a:t>Issuance process </a:t>
            </a:r>
            <a:r>
              <a:rPr lang="en-US" sz="2200" dirty="0" smtClean="0"/>
              <a:t>and vice versa. </a:t>
            </a:r>
          </a:p>
          <a:p>
            <a:endParaRPr lang="en-US" sz="2200" dirty="0" smtClean="0"/>
          </a:p>
          <a:p>
            <a:r>
              <a:rPr lang="en-US" sz="2200" dirty="0" smtClean="0"/>
              <a:t>Those that supervise BPS </a:t>
            </a:r>
            <a:r>
              <a:rPr lang="en-US" sz="2200" b="1" dirty="0" smtClean="0"/>
              <a:t>must not </a:t>
            </a:r>
            <a:r>
              <a:rPr lang="en-US" sz="2200" dirty="0" smtClean="0"/>
              <a:t>supervise the Issuance Unit and vice versa.</a:t>
            </a:r>
          </a:p>
          <a:p>
            <a:endParaRPr lang="en-US" sz="2200" dirty="0" smtClean="0"/>
          </a:p>
          <a:p>
            <a:r>
              <a:rPr lang="en-US" sz="2200" dirty="0" smtClean="0"/>
              <a:t>All BPS workers should have Inquiry </a:t>
            </a:r>
            <a:r>
              <a:rPr lang="en-US" sz="2200" b="1" dirty="0" smtClean="0"/>
              <a:t>ONLY</a:t>
            </a:r>
            <a:r>
              <a:rPr lang="en-US" sz="2200" dirty="0" smtClean="0"/>
              <a:t> Access to EPPIC.</a:t>
            </a:r>
          </a:p>
          <a:p>
            <a:endParaRPr lang="en-US" sz="2200" dirty="0" smtClean="0"/>
          </a:p>
          <a:p>
            <a:r>
              <a:rPr lang="en-US" sz="2200" dirty="0" smtClean="0"/>
              <a:t>You must log into EPPIC once every 29 days to prevent being locked out of the system.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Separation of Duties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8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2400" y="1493520"/>
            <a:ext cx="7543800" cy="4651537"/>
          </a:xfrm>
        </p:spPr>
        <p:txBody>
          <a:bodyPr/>
          <a:lstStyle/>
          <a:p>
            <a:pPr marL="0" indent="0">
              <a:buNone/>
              <a:tabLst>
                <a:tab pos="1490663" algn="l"/>
              </a:tabLst>
            </a:pPr>
            <a:endParaRPr lang="en-US" sz="1600" dirty="0" smtClean="0"/>
          </a:p>
          <a:p>
            <a:pPr marL="0" indent="0">
              <a:buNone/>
              <a:tabLst>
                <a:tab pos="1490663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  <a:tabLst>
                <a:tab pos="1490663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0">
              <a:tabLst>
                <a:tab pos="1490663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1147763" algn="l"/>
                <a:tab pos="4114800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  <a:tabLst>
                <a:tab pos="13716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Separation of Duties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85066"/>
              </p:ext>
            </p:extLst>
          </p:nvPr>
        </p:nvGraphicFramePr>
        <p:xfrm>
          <a:off x="533400" y="1600200"/>
          <a:ext cx="7391400" cy="402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71">
                  <a:extLst>
                    <a:ext uri="{9D8B030D-6E8A-4147-A177-3AD203B41FA5}">
                      <a16:colId xmlns="" xmlns:a16="http://schemas.microsoft.com/office/drawing/2014/main" val="1649165747"/>
                    </a:ext>
                  </a:extLst>
                </a:gridCol>
                <a:gridCol w="2941476">
                  <a:extLst>
                    <a:ext uri="{9D8B030D-6E8A-4147-A177-3AD203B41FA5}">
                      <a16:colId xmlns="" xmlns:a16="http://schemas.microsoft.com/office/drawing/2014/main" val="3510703678"/>
                    </a:ext>
                  </a:extLst>
                </a:gridCol>
                <a:gridCol w="2866053">
                  <a:extLst>
                    <a:ext uri="{9D8B030D-6E8A-4147-A177-3AD203B41FA5}">
                      <a16:colId xmlns="" xmlns:a16="http://schemas.microsoft.com/office/drawing/2014/main" val="3904859458"/>
                    </a:ext>
                  </a:extLst>
                </a:gridCol>
              </a:tblGrid>
              <a:tr h="35951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Receives, processes applications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IAF for vault card or requests EBT card mailed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4849184"/>
                  </a:ext>
                </a:extLst>
              </a:tr>
              <a:tr h="3595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Inputs required information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benefit/card education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3688223"/>
                  </a:ext>
                </a:extLst>
              </a:tr>
              <a:tr h="50814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Authorizes eligibility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 card fee credit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0956376"/>
                  </a:ext>
                </a:extLst>
              </a:tr>
              <a:tr h="35951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inquiry EPPIC access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3454885"/>
                  </a:ext>
                </a:extLst>
              </a:tr>
              <a:tr h="35951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Issuance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Orders EBT cards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Orders EBT materials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56654"/>
                  </a:ext>
                </a:extLst>
              </a:tr>
              <a:tr h="35951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of cards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Advises of benefit availability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2688614"/>
                  </a:ext>
                </a:extLst>
              </a:tr>
              <a:tr h="50814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benefit/card education and PIN access and safety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Issues vault cards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7084680"/>
                  </a:ext>
                </a:extLst>
              </a:tr>
              <a:tr h="50814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have inquiry VaCMS access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cards</a:t>
                      </a:r>
                    </a:p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4250460"/>
                  </a:ext>
                </a:extLst>
              </a:tr>
              <a:tr h="5081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  Officer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Identifies staff assignments through user types and roles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Add/deletes/updates users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688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6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8153400" cy="4773457"/>
          </a:xfrm>
        </p:spPr>
        <p:txBody>
          <a:bodyPr/>
          <a:lstStyle/>
          <a:p>
            <a:r>
              <a:rPr lang="en-US" dirty="0" smtClean="0"/>
              <a:t>Card statusing renders cards unusable</a:t>
            </a:r>
          </a:p>
          <a:p>
            <a:r>
              <a:rPr lang="en-US" dirty="0" smtClean="0"/>
              <a:t>Status cards promptly upon receipt of reports that EBT cards have been lost, stolen, damaged, or undelivered </a:t>
            </a:r>
          </a:p>
          <a:p>
            <a:pPr lvl="1"/>
            <a:r>
              <a:rPr lang="en-US" dirty="0" smtClean="0"/>
              <a:t>Benefits used because a card is lost or stolen may not be replaceable</a:t>
            </a:r>
          </a:p>
          <a:p>
            <a:pPr lvl="1"/>
            <a:r>
              <a:rPr lang="en-US" dirty="0" smtClean="0"/>
              <a:t>Benefits used after a household reports the card loss must be replaced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Card Statusing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-190500" y="1524000"/>
            <a:ext cx="8191500" cy="462105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Customer has the right to appeal at the locality </a:t>
            </a:r>
          </a:p>
          <a:p>
            <a:pPr lvl="2"/>
            <a:r>
              <a:rPr lang="en-US" dirty="0" smtClean="0"/>
              <a:t>Should follow normal appeals process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Customer service can only assist with system related issues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customer has a dispute about a retailer charge they must first address the issue directly with the retailer</a:t>
            </a:r>
          </a:p>
          <a:p>
            <a:pPr lvl="1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Card </a:t>
            </a:r>
            <a:r>
              <a:rPr lang="en-US" dirty="0" smtClean="0"/>
              <a:t>Statusing cont.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61256" y="1371600"/>
            <a:ext cx="7739743" cy="4621057"/>
          </a:xfrm>
        </p:spPr>
        <p:txBody>
          <a:bodyPr/>
          <a:lstStyle/>
          <a:p>
            <a:r>
              <a:rPr lang="en-US" sz="2800" dirty="0" smtClean="0"/>
              <a:t>We must provide account information to customers when they call us for assistance for card balance</a:t>
            </a:r>
          </a:p>
          <a:p>
            <a:endParaRPr lang="en-US" sz="2800" dirty="0" smtClean="0"/>
          </a:p>
          <a:p>
            <a:r>
              <a:rPr lang="en-US" sz="2800" dirty="0" smtClean="0"/>
              <a:t>Customer has the right to know their EBT account information and it should be provided to the customer upon request.</a:t>
            </a:r>
          </a:p>
          <a:p>
            <a:endParaRPr lang="en-US" sz="2800" dirty="0" smtClean="0"/>
          </a:p>
          <a:p>
            <a:r>
              <a:rPr lang="en-US" sz="2800" dirty="0" smtClean="0"/>
              <a:t>When talking with a customer ALWAYS verify who you are speaking with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Customer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7391400" cy="4621057"/>
          </a:xfrm>
        </p:spPr>
        <p:txBody>
          <a:bodyPr/>
          <a:lstStyle/>
          <a:p>
            <a:r>
              <a:rPr lang="en-US" sz="2400" dirty="0" smtClean="0"/>
              <a:t>Agencies are contacted from time to time by agency’s such as the Sheriffs Office or an attorney inquiring about a customer’s identity or a customer’s transactions</a:t>
            </a:r>
          </a:p>
          <a:p>
            <a:r>
              <a:rPr lang="en-US" sz="2400" dirty="0" smtClean="0"/>
              <a:t>We must abide by the rules set in the SNAP Manual Part 1.H</a:t>
            </a:r>
          </a:p>
          <a:p>
            <a:pPr lvl="1"/>
            <a:r>
              <a:rPr lang="en-US" sz="2400" dirty="0" smtClean="0"/>
              <a:t>If in doubt please refer them to the EBT Coordinator</a:t>
            </a:r>
          </a:p>
          <a:p>
            <a:pPr lvl="2"/>
            <a:r>
              <a:rPr lang="en-US" dirty="0" smtClean="0"/>
              <a:t>Remember if you provide information you should not, it may not only cost them their case but could land you in trouble also….just be diligent!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304800"/>
            <a:ext cx="7010400" cy="99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Outside Requests for EBT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64886" y="1447800"/>
            <a:ext cx="7507514" cy="4621057"/>
          </a:xfrm>
        </p:spPr>
        <p:txBody>
          <a:bodyPr/>
          <a:lstStyle/>
          <a:p>
            <a:r>
              <a:rPr lang="en-US" sz="2400" dirty="0" smtClean="0"/>
              <a:t>FNS has restricted access to the following information:</a:t>
            </a:r>
          </a:p>
          <a:p>
            <a:pPr lvl="1"/>
            <a:r>
              <a:rPr lang="en-US" sz="2400" dirty="0" smtClean="0"/>
              <a:t>FNS numbers </a:t>
            </a:r>
          </a:p>
          <a:p>
            <a:pPr lvl="1"/>
            <a:r>
              <a:rPr lang="en-US" sz="2400" dirty="0" smtClean="0"/>
              <a:t>Retailer sales information</a:t>
            </a:r>
          </a:p>
          <a:p>
            <a:pPr marL="457200" lvl="1" indent="0">
              <a:buNone/>
            </a:pPr>
            <a:r>
              <a:rPr lang="en-US" sz="2400" dirty="0" smtClean="0"/>
              <a:t>(This information should no longer be accessible to the public)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en-US" sz="2400" dirty="0" smtClean="0"/>
              <a:t>Send all retailer information requests to </a:t>
            </a:r>
            <a:r>
              <a:rPr lang="en-US" sz="2400" dirty="0" smtClean="0">
                <a:hlinkClick r:id="rId2"/>
              </a:rPr>
              <a:t>k.hudson@dss.virginia.gov</a:t>
            </a:r>
            <a:r>
              <a:rPr lang="en-US" sz="2400" dirty="0" smtClean="0"/>
              <a:t>.  The request must be specific and state purpose of inquiry. </a:t>
            </a:r>
            <a:r>
              <a:rPr lang="en-US" sz="2400" dirty="0"/>
              <a:t> </a:t>
            </a:r>
            <a:r>
              <a:rPr lang="en-US" sz="2400" dirty="0" smtClean="0"/>
              <a:t>The request and information will be sent to FNS for review. 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Outside Requests for EBT Information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7315200" cy="4621057"/>
          </a:xfrm>
        </p:spPr>
        <p:txBody>
          <a:bodyPr/>
          <a:lstStyle/>
          <a:p>
            <a:r>
              <a:rPr lang="en-US" sz="2400" dirty="0" smtClean="0"/>
              <a:t>FNS provides a great deal mass amount of information on their website such as: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What can I buy with SNAP EBT?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www.fns.usda.gov/ask-expert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Where can I shop?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www.fns.usda.gov/snap/retailer-locator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SNAP benefits issued through reusable,</a:t>
            </a:r>
          </a:p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reloadable, debit-like cards.  Cardinal cards are still valid.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Virginia EBT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67" y="2861880"/>
            <a:ext cx="2686196" cy="146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r="59444"/>
          <a:stretch/>
        </p:blipFill>
        <p:spPr bwMode="auto">
          <a:xfrm>
            <a:off x="4495800" y="4261865"/>
            <a:ext cx="2610729" cy="1927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0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762000" y="1905000"/>
            <a:ext cx="80010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0" indent="0"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Kimberly Hudson,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EBT/DSNAP Coordinator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(804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726-7546,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k.hudson@dss.virginia.gov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Celestine Jackson, Special Project Liaison -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804)726- 7172,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celestine.jackson1@dss.virginia.gov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Kim Hudson, EBT Coordinator, Division of Benefit </a:t>
            </a:r>
            <a:r>
              <a:rPr lang="en-US" b="1" dirty="0" smtClean="0">
                <a:solidFill>
                  <a:schemeClr val="bg1"/>
                </a:solidFill>
              </a:rPr>
              <a:t>Programs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Contact Information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7315200" cy="4621057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households may select the primary cardholder.  Only one EBT card is issued to the primary cardholder.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households may have Authorized Representatives but only one may have access to benefits at a time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Representative may be HH member or someone outside the HH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Authorized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 should be someone HH trusts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Virginia EBT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143000"/>
            <a:ext cx="7315200" cy="4953000"/>
          </a:xfrm>
        </p:spPr>
        <p:txBody>
          <a:bodyPr/>
          <a:lstStyle/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EBT card usable after benefit and demographic information transmitted to vendor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EBT card activated by PIN selection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EBT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remains usable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certification period ends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Case may close in VaCMS but it remains open in EPPIC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Availability of Benefits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7924800" cy="462105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are added each month of the certification period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Monthly benefits available 12:01 am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*Benefit availability is unaffected by weekends or holidays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Availability of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Benefits cont.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453049"/>
              </p:ext>
            </p:extLst>
          </p:nvPr>
        </p:nvGraphicFramePr>
        <p:xfrm>
          <a:off x="1294226" y="3834528"/>
          <a:ext cx="5915465" cy="110229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497439">
                  <a:extLst>
                    <a:ext uri="{9D8B030D-6E8A-4147-A177-3AD203B41FA5}">
                      <a16:colId xmlns="" xmlns:a16="http://schemas.microsoft.com/office/drawing/2014/main" val="1277266707"/>
                    </a:ext>
                  </a:extLst>
                </a:gridCol>
                <a:gridCol w="2418026">
                  <a:extLst>
                    <a:ext uri="{9D8B030D-6E8A-4147-A177-3AD203B41FA5}">
                      <a16:colId xmlns="" xmlns:a16="http://schemas.microsoft.com/office/drawing/2014/main" val="4170695560"/>
                    </a:ext>
                  </a:extLst>
                </a:gridCol>
              </a:tblGrid>
              <a:tr h="36570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Cases ending 0, 1, 2,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1*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16872"/>
                  </a:ext>
                </a:extLst>
              </a:tr>
              <a:tr h="37077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Cases ending 4,5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4*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1163714"/>
                  </a:ext>
                </a:extLst>
              </a:tr>
              <a:tr h="25406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Cases ending 6, 7, 8, 9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 7*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5658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2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Daily batches are benefits for new applicants and benefits issued through benefit adjustments</a:t>
            </a:r>
          </a:p>
          <a:p>
            <a:pPr marL="0" indent="0" fontAlgn="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9:00am:10am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9:20am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0" fontAlgn="t">
              <a:lnSpc>
                <a:spcPct val="115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FFFF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9:30am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326571"/>
            <a:ext cx="7010400" cy="990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Availability of Benefits cont.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36141"/>
              </p:ext>
            </p:extLst>
          </p:nvPr>
        </p:nvGraphicFramePr>
        <p:xfrm>
          <a:off x="762000" y="2514600"/>
          <a:ext cx="7010400" cy="29830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062">
                  <a:extLst>
                    <a:ext uri="{9D8B030D-6E8A-4147-A177-3AD203B41FA5}">
                      <a16:colId xmlns="" xmlns:a16="http://schemas.microsoft.com/office/drawing/2014/main" val="4288528067"/>
                    </a:ext>
                  </a:extLst>
                </a:gridCol>
                <a:gridCol w="1710446">
                  <a:extLst>
                    <a:ext uri="{9D8B030D-6E8A-4147-A177-3AD203B41FA5}">
                      <a16:colId xmlns="" xmlns:a16="http://schemas.microsoft.com/office/drawing/2014/main" val="606047202"/>
                    </a:ext>
                  </a:extLst>
                </a:gridCol>
                <a:gridCol w="1710446">
                  <a:extLst>
                    <a:ext uri="{9D8B030D-6E8A-4147-A177-3AD203B41FA5}">
                      <a16:colId xmlns="" xmlns:a16="http://schemas.microsoft.com/office/drawing/2014/main" val="2680049631"/>
                    </a:ext>
                  </a:extLst>
                </a:gridCol>
                <a:gridCol w="1710446">
                  <a:extLst>
                    <a:ext uri="{9D8B030D-6E8A-4147-A177-3AD203B41FA5}">
                      <a16:colId xmlns="" xmlns:a16="http://schemas.microsoft.com/office/drawing/2014/main" val="2377135471"/>
                    </a:ext>
                  </a:extLst>
                </a:gridCol>
              </a:tblGrid>
              <a:tr h="5719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Pick-Up Cut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–Off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Demographic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Information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39058134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9:00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9:10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794104647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11:30 am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180597579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1:00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1:30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47900712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3:00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3:20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4837279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5:20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5:30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17842867"/>
                  </a:ext>
                </a:extLst>
              </a:tr>
              <a:tr h="3964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8:00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8:10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8:20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8:30 pm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98136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6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81000" y="1676400"/>
            <a:ext cx="7315200" cy="4621057"/>
          </a:xfrm>
        </p:spPr>
        <p:txBody>
          <a:bodyPr/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Primary cardholder and Authorized Representative: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will receive an EBT card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must select a Personal Identification Number or PIN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PIN selected through ARU (866.281.2448) </a:t>
            </a:r>
          </a:p>
          <a:p>
            <a:pPr lvl="2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Must enter Primary Cardholder’s birthdate and last four digits of SSN </a:t>
            </a:r>
          </a:p>
          <a:p>
            <a:pPr lvl="3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SSN – BPS must enter a pseudo SSN “000MMDDYY”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PIN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33400" y="1524000"/>
            <a:ext cx="7010400" cy="462105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After initial PIN selection, PIN change may occur without card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(a bad PIN count can be reset by a pin change)</a:t>
            </a:r>
          </a:p>
          <a:p>
            <a:pPr marL="0" indent="0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 used for initial card will carry over to replacement card(s) unless cardholder elects to change it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Arial" panose="020B0604020202020204" pitchFamily="34" charset="0"/>
              </a:rPr>
              <a:t>PIN cont.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dss_powerpointblank [Read-Only]" id="{A8591BED-4CF5-4063-B17E-DD688089F8A4}" vid="{A087FD00-2EB5-4D73-9089-0CFEC38AB8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HHRpresentation010318</Template>
  <TotalTime>7612</TotalTime>
  <Words>1469</Words>
  <Application>Microsoft Office PowerPoint</Application>
  <PresentationFormat>On-screen Show (4:3)</PresentationFormat>
  <Paragraphs>266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J.R. (VDSS)</dc:creator>
  <cp:lastModifiedBy>Hudson, Kimberly (VDSS)</cp:lastModifiedBy>
  <cp:revision>343</cp:revision>
  <cp:lastPrinted>2019-04-08T20:18:04Z</cp:lastPrinted>
  <dcterms:created xsi:type="dcterms:W3CDTF">2017-12-27T20:50:58Z</dcterms:created>
  <dcterms:modified xsi:type="dcterms:W3CDTF">2019-05-30T00:31:57Z</dcterms:modified>
</cp:coreProperties>
</file>