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257" r:id="rId3"/>
    <p:sldId id="258" r:id="rId4"/>
    <p:sldId id="260" r:id="rId5"/>
    <p:sldId id="259" r:id="rId6"/>
    <p:sldId id="267" r:id="rId7"/>
    <p:sldId id="275" r:id="rId8"/>
    <p:sldId id="264" r:id="rId9"/>
    <p:sldId id="276" r:id="rId10"/>
    <p:sldId id="274" r:id="rId11"/>
    <p:sldId id="265" r:id="rId12"/>
    <p:sldId id="268" r:id="rId13"/>
    <p:sldId id="261" r:id="rId14"/>
    <p:sldId id="269" r:id="rId15"/>
    <p:sldId id="270" r:id="rId16"/>
    <p:sldId id="262" r:id="rId17"/>
    <p:sldId id="263" r:id="rId18"/>
    <p:sldId id="272" r:id="rId19"/>
    <p:sldId id="271"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1180E9-36DF-4518-BE25-BB56A9A1CB67}" type="datetimeFigureOut">
              <a:rPr lang="en-US" smtClean="0"/>
              <a:t>11/15/2022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4A07EF-3B50-4ECF-B043-0F290C76869E}" type="slidenum">
              <a:rPr lang="en-US" smtClean="0"/>
              <a:t>‹#›</a:t>
            </a:fld>
            <a:endParaRPr lang="en-US"/>
          </a:p>
        </p:txBody>
      </p:sp>
    </p:spTree>
    <p:extLst>
      <p:ext uri="{BB962C8B-B14F-4D97-AF65-F5344CB8AC3E}">
        <p14:creationId xmlns:p14="http://schemas.microsoft.com/office/powerpoint/2010/main" val="3108210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23EBF10-D7F7-43FA-AAF5-19FF75B57683}" type="datetime1">
              <a:rPr lang="en-US" smtClean="0"/>
              <a:t>11/15/2022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65690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A5382CB-E61C-4978-B53B-A6862BEACA6A}" type="datetime1">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9722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31F6719D-36E5-4850-A382-6772431D1E4C}"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3517408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85328AF2-F666-448C-91B8-591FBBB11E87}"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1114420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7780020-289B-4D82-B667-40AC38526D02}"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26279699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0222404-8CDC-4A63-AFE3-1E714C0A921D}" type="datetime1">
              <a:rPr lang="en-US" smtClean="0"/>
              <a:t>11/15/2022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34602657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B3773D3-41A3-4F4F-AFBC-CCE33B4E9882}" type="datetime1">
              <a:rPr lang="en-US" smtClean="0"/>
              <a:t>11/15/2022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28890565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BBBB262-6F7B-46CC-813E-0830F954EA2E}"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1432895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EB9D522-2C46-46A8-BA97-5909D9790B04}"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1479442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34E6E2-3967-44B3-B1A5-73C626C28511}"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212542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59162C-81E9-411A-B72C-17681C40DD18}" type="datetime1">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3422118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9959FA-D912-47FF-B62B-5A6BCC6396CE}" type="datetime1">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425745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1326A4-02C7-4EB3-A125-39377BD6FFED}" type="datetime1">
              <a:rPr lang="en-US" smtClean="0"/>
              <a:t>11/15/2022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2947557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0D2BA2C-64E2-403B-8F7D-A8918FC867E3}" type="datetime1">
              <a:rPr lang="en-US" smtClean="0"/>
              <a:t>11/15/2022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109934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0A4FD-3508-4D56-A9E8-65C8F9B7B7DB}" type="datetime1">
              <a:rPr lang="en-US" smtClean="0"/>
              <a:t>11/15/2022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3443796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852C54D-3EE8-4104-B93F-B82FCA728DC5}" type="datetime1">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251807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157D7AB-B3AB-4236-A2A6-7223B35FB77F}" type="datetime1">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C2271F3-9122-4F2A-A3AE-D7BE7AB66234}" type="slidenum">
              <a:rPr lang="en-US" smtClean="0"/>
              <a:t>‹#›</a:t>
            </a:fld>
            <a:endParaRPr lang="en-US"/>
          </a:p>
        </p:txBody>
      </p:sp>
    </p:spTree>
    <p:extLst>
      <p:ext uri="{BB962C8B-B14F-4D97-AF65-F5344CB8AC3E}">
        <p14:creationId xmlns:p14="http://schemas.microsoft.com/office/powerpoint/2010/main" val="99148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1F58DD-C4D0-4B81-BDEA-2B249D130A77}" type="datetime1">
              <a:rPr lang="en-US" smtClean="0"/>
              <a:t>11/15/2022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C2271F3-9122-4F2A-A3AE-D7BE7AB66234}" type="slidenum">
              <a:rPr lang="en-US" smtClean="0"/>
              <a:t>‹#›</a:t>
            </a:fld>
            <a:endParaRPr lang="en-US"/>
          </a:p>
        </p:txBody>
      </p:sp>
    </p:spTree>
    <p:extLst>
      <p:ext uri="{BB962C8B-B14F-4D97-AF65-F5344CB8AC3E}">
        <p14:creationId xmlns:p14="http://schemas.microsoft.com/office/powerpoint/2010/main" val="14478394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dhcd.virginia.gov/w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virginialihwap.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hagen.hicks@dss.virginia.gov" TargetMode="External"/><Relationship Id="rId7" Type="http://schemas.openxmlformats.org/officeDocument/2006/relationships/hyperlink" Target="mailto:sandra.spady@dss.virginia.gov" TargetMode="External"/><Relationship Id="rId2" Type="http://schemas.openxmlformats.org/officeDocument/2006/relationships/hyperlink" Target="mailto:denise.t.surber@dss.Virginia.gov" TargetMode="External"/><Relationship Id="rId1" Type="http://schemas.openxmlformats.org/officeDocument/2006/relationships/slideLayout" Target="../slideLayouts/slideLayout2.xml"/><Relationship Id="rId6" Type="http://schemas.openxmlformats.org/officeDocument/2006/relationships/hyperlink" Target="mailto:angela.c.ector@dss.virginia.gov" TargetMode="External"/><Relationship Id="rId5" Type="http://schemas.openxmlformats.org/officeDocument/2006/relationships/hyperlink" Target="mailto:catherine.pond@dss.virginia.gov" TargetMode="External"/><Relationship Id="rId4" Type="http://schemas.openxmlformats.org/officeDocument/2006/relationships/hyperlink" Target="mailto:k.hudson@dss.virgini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ommonhelp.virginia.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ss.virginia.gov/benefit/ea/index.cgi" TargetMode="External"/><Relationship Id="rId2" Type="http://schemas.openxmlformats.org/officeDocument/2006/relationships/hyperlink" Target="https://fusion.dss.virginia.gov/bp/BP-Home/ENERGY-ASSISTA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fusion.dss.virginia.gov/bp/BP-Home/ENERGY-ASSISTANCE/Training-Docume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2099733"/>
            <a:ext cx="9555086" cy="2677648"/>
          </a:xfrm>
        </p:spPr>
        <p:txBody>
          <a:bodyPr/>
          <a:lstStyle/>
          <a:p>
            <a:r>
              <a:rPr lang="en-US" dirty="0" smtClean="0"/>
              <a:t>Energy Assistance Program overview</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POSSESS Meeting 11/16/22</a:t>
            </a:r>
          </a:p>
          <a:p>
            <a:endParaRPr lang="en-US" dirty="0"/>
          </a:p>
          <a:p>
            <a:r>
              <a:rPr lang="en-US" dirty="0" smtClean="0"/>
              <a:t>Presented by: Hagen Hicks, Energy Assistance Consultant</a:t>
            </a:r>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1</a:t>
            </a:fld>
            <a:endParaRPr lang="en-US"/>
          </a:p>
        </p:txBody>
      </p:sp>
    </p:spTree>
    <p:extLst>
      <p:ext uri="{BB962C8B-B14F-4D97-AF65-F5344CB8AC3E}">
        <p14:creationId xmlns:p14="http://schemas.microsoft.com/office/powerpoint/2010/main" val="717721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 household’s benefit determined?</a:t>
            </a:r>
            <a:endParaRPr lang="en-US" dirty="0"/>
          </a:p>
        </p:txBody>
      </p:sp>
      <p:pic>
        <p:nvPicPr>
          <p:cNvPr id="4" name="Content Placeholder 3"/>
          <p:cNvPicPr>
            <a:picLocks noGrp="1" noChangeAspect="1"/>
          </p:cNvPicPr>
          <p:nvPr>
            <p:ph idx="1"/>
          </p:nvPr>
        </p:nvPicPr>
        <p:blipFill>
          <a:blip r:embed="rId2"/>
          <a:stretch>
            <a:fillRect/>
          </a:stretch>
        </p:blipFill>
        <p:spPr>
          <a:xfrm>
            <a:off x="3591098" y="2050540"/>
            <a:ext cx="5968538" cy="4644809"/>
          </a:xfrm>
          <a:prstGeom prst="rect">
            <a:avLst/>
          </a:prstGeom>
        </p:spPr>
      </p:pic>
      <p:sp>
        <p:nvSpPr>
          <p:cNvPr id="3" name="Slide Number Placeholder 2"/>
          <p:cNvSpPr>
            <a:spLocks noGrp="1"/>
          </p:cNvSpPr>
          <p:nvPr>
            <p:ph type="sldNum" sz="quarter" idx="12"/>
          </p:nvPr>
        </p:nvSpPr>
        <p:spPr/>
        <p:txBody>
          <a:bodyPr/>
          <a:lstStyle/>
          <a:p>
            <a:fld id="{2C2271F3-9122-4F2A-A3AE-D7BE7AB66234}" type="slidenum">
              <a:rPr lang="en-US" smtClean="0"/>
              <a:t>10</a:t>
            </a:fld>
            <a:endParaRPr lang="en-US"/>
          </a:p>
        </p:txBody>
      </p:sp>
    </p:spTree>
    <p:extLst>
      <p:ext uri="{BB962C8B-B14F-4D97-AF65-F5344CB8AC3E}">
        <p14:creationId xmlns:p14="http://schemas.microsoft.com/office/powerpoint/2010/main" val="1429017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payments</a:t>
            </a:r>
            <a:endParaRPr lang="en-US" dirty="0"/>
          </a:p>
        </p:txBody>
      </p:sp>
      <p:sp>
        <p:nvSpPr>
          <p:cNvPr id="3" name="Content Placeholder 2"/>
          <p:cNvSpPr>
            <a:spLocks noGrp="1"/>
          </p:cNvSpPr>
          <p:nvPr>
            <p:ph idx="1"/>
          </p:nvPr>
        </p:nvSpPr>
        <p:spPr/>
        <p:txBody>
          <a:bodyPr>
            <a:noAutofit/>
          </a:bodyPr>
          <a:lstStyle/>
          <a:p>
            <a:pPr marL="400050" lvl="1" indent="0">
              <a:buNone/>
            </a:pPr>
            <a:r>
              <a:rPr lang="en-US" b="1" dirty="0" smtClean="0"/>
              <a:t>Why do some households receive Direct payments for their Fuel benefit?</a:t>
            </a:r>
            <a:endParaRPr lang="en-US" b="1" dirty="0"/>
          </a:p>
          <a:p>
            <a:r>
              <a:rPr lang="en-US" sz="1300" dirty="0" smtClean="0"/>
              <a:t>Renters </a:t>
            </a:r>
            <a:r>
              <a:rPr lang="en-US" sz="1300" dirty="0"/>
              <a:t>with Heat/Cooling </a:t>
            </a:r>
            <a:r>
              <a:rPr lang="en-US" sz="1300" dirty="0" smtClean="0"/>
              <a:t>Included in </a:t>
            </a:r>
            <a:r>
              <a:rPr lang="en-US" sz="1300" dirty="0"/>
              <a:t>the rent</a:t>
            </a:r>
            <a:r>
              <a:rPr lang="en-US" sz="1300" dirty="0" smtClean="0"/>
              <a:t>.</a:t>
            </a:r>
            <a:endParaRPr lang="en-US" sz="1300" dirty="0"/>
          </a:p>
          <a:p>
            <a:r>
              <a:rPr lang="en-US" sz="1300" dirty="0"/>
              <a:t>W</a:t>
            </a:r>
            <a:r>
              <a:rPr lang="en-US" sz="1300" dirty="0" smtClean="0"/>
              <a:t>hen </a:t>
            </a:r>
            <a:r>
              <a:rPr lang="en-US" sz="1300" dirty="0"/>
              <a:t>no vendor contract for the fuel type exists for the locality; or</a:t>
            </a:r>
          </a:p>
          <a:p>
            <a:r>
              <a:rPr lang="en-US" sz="1300" dirty="0"/>
              <a:t>W</a:t>
            </a:r>
            <a:r>
              <a:rPr lang="en-US" sz="1300" dirty="0" smtClean="0"/>
              <a:t>hen </a:t>
            </a:r>
            <a:r>
              <a:rPr lang="en-US" sz="1300" dirty="0"/>
              <a:t>the LDSS determines the household's fuel storage capacity is </a:t>
            </a:r>
            <a:r>
              <a:rPr lang="en-US" sz="1300" dirty="0" smtClean="0"/>
              <a:t>less than </a:t>
            </a:r>
            <a:r>
              <a:rPr lang="en-US" sz="1300" dirty="0"/>
              <a:t>100 gallons; or</a:t>
            </a:r>
          </a:p>
          <a:p>
            <a:r>
              <a:rPr lang="en-US" sz="1300" dirty="0" smtClean="0"/>
              <a:t>When </a:t>
            </a:r>
            <a:r>
              <a:rPr lang="en-US" sz="1300" dirty="0"/>
              <a:t>the household's primary fuel type is coal or wood; or</a:t>
            </a:r>
          </a:p>
          <a:p>
            <a:r>
              <a:rPr lang="en-US" sz="1300" dirty="0"/>
              <a:t>W</a:t>
            </a:r>
            <a:r>
              <a:rPr lang="en-US" sz="1300" dirty="0" smtClean="0"/>
              <a:t>hen </a:t>
            </a:r>
            <a:r>
              <a:rPr lang="en-US" sz="1300" dirty="0"/>
              <a:t>the household's primary fuel is liquid propane provided by a </a:t>
            </a:r>
            <a:r>
              <a:rPr lang="en-US" sz="1300" dirty="0" smtClean="0"/>
              <a:t>non-participating </a:t>
            </a:r>
            <a:r>
              <a:rPr lang="en-US" sz="1300" dirty="0"/>
              <a:t>vendor; or</a:t>
            </a:r>
          </a:p>
          <a:p>
            <a:r>
              <a:rPr lang="en-US" sz="1300" dirty="0"/>
              <a:t>W</a:t>
            </a:r>
            <a:r>
              <a:rPr lang="en-US" sz="1300" dirty="0" smtClean="0"/>
              <a:t>hen </a:t>
            </a:r>
            <a:r>
              <a:rPr lang="en-US" sz="1300" dirty="0"/>
              <a:t>the household's primary fuel is electricity or natural gas </a:t>
            </a:r>
            <a:r>
              <a:rPr lang="en-US" sz="1300" dirty="0" smtClean="0"/>
              <a:t>provided by </a:t>
            </a:r>
            <a:r>
              <a:rPr lang="en-US" sz="1300" dirty="0"/>
              <a:t>a non participating vendor; or</a:t>
            </a:r>
          </a:p>
          <a:p>
            <a:r>
              <a:rPr lang="en-US" sz="1300" dirty="0"/>
              <a:t>W</a:t>
            </a:r>
            <a:r>
              <a:rPr lang="en-US" sz="1300" dirty="0" smtClean="0"/>
              <a:t>hen </a:t>
            </a:r>
            <a:r>
              <a:rPr lang="en-US" sz="1300" dirty="0"/>
              <a:t>the household picks up oil/kerosene from an island pump; or</a:t>
            </a:r>
          </a:p>
          <a:p>
            <a:r>
              <a:rPr lang="en-US" sz="1300" dirty="0"/>
              <a:t>W</a:t>
            </a:r>
            <a:r>
              <a:rPr lang="en-US" sz="1300" dirty="0" smtClean="0"/>
              <a:t>hen </a:t>
            </a:r>
            <a:r>
              <a:rPr lang="en-US" sz="1300" dirty="0"/>
              <a:t>the household’s primary heating or cooling payments </a:t>
            </a:r>
            <a:r>
              <a:rPr lang="en-US" sz="1300" dirty="0" smtClean="0"/>
              <a:t>are automatically </a:t>
            </a:r>
            <a:r>
              <a:rPr lang="en-US" sz="1300" dirty="0"/>
              <a:t>deducted or drafted monthly from a bank account </a:t>
            </a:r>
            <a:r>
              <a:rPr lang="en-US" sz="1300" dirty="0" smtClean="0"/>
              <a:t>or credit/debit </a:t>
            </a:r>
            <a:r>
              <a:rPr lang="en-US" sz="1300" dirty="0"/>
              <a:t>card. </a:t>
            </a:r>
            <a:endParaRPr lang="en-US" sz="1300" dirty="0" smtClean="0"/>
          </a:p>
          <a:p>
            <a:endParaRPr lang="en-US" sz="900" dirty="0"/>
          </a:p>
          <a:p>
            <a:r>
              <a:rPr lang="en-US" sz="1300" b="1" i="1" dirty="0" smtClean="0"/>
              <a:t>For the full/comprehensive list, please see EAP Manual </a:t>
            </a:r>
            <a:r>
              <a:rPr lang="fr-FR" sz="1300" b="1" i="1" dirty="0"/>
              <a:t>VOLUME IX, CHAPTER D, PAGE 6</a:t>
            </a:r>
            <a:endParaRPr lang="en-US" sz="1300" b="1" i="1" dirty="0"/>
          </a:p>
        </p:txBody>
      </p:sp>
      <p:sp>
        <p:nvSpPr>
          <p:cNvPr id="4" name="Slide Number Placeholder 3"/>
          <p:cNvSpPr>
            <a:spLocks noGrp="1"/>
          </p:cNvSpPr>
          <p:nvPr>
            <p:ph type="sldNum" sz="quarter" idx="12"/>
          </p:nvPr>
        </p:nvSpPr>
        <p:spPr/>
        <p:txBody>
          <a:bodyPr/>
          <a:lstStyle/>
          <a:p>
            <a:fld id="{2C2271F3-9122-4F2A-A3AE-D7BE7AB66234}" type="slidenum">
              <a:rPr lang="en-US" smtClean="0"/>
              <a:t>11</a:t>
            </a:fld>
            <a:endParaRPr lang="en-US"/>
          </a:p>
        </p:txBody>
      </p:sp>
    </p:spTree>
    <p:extLst>
      <p:ext uri="{BB962C8B-B14F-4D97-AF65-F5344CB8AC3E}">
        <p14:creationId xmlns:p14="http://schemas.microsoft.com/office/powerpoint/2010/main" val="3952144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Assistance</a:t>
            </a:r>
            <a:endParaRPr lang="en-US" dirty="0"/>
          </a:p>
        </p:txBody>
      </p:sp>
      <p:sp>
        <p:nvSpPr>
          <p:cNvPr id="3" name="Content Placeholder 2"/>
          <p:cNvSpPr>
            <a:spLocks noGrp="1"/>
          </p:cNvSpPr>
          <p:nvPr>
            <p:ph idx="1"/>
          </p:nvPr>
        </p:nvSpPr>
        <p:spPr>
          <a:xfrm>
            <a:off x="1154954" y="2603499"/>
            <a:ext cx="10491177" cy="4179685"/>
          </a:xfrm>
        </p:spPr>
        <p:txBody>
          <a:bodyPr>
            <a:normAutofit/>
          </a:bodyPr>
          <a:lstStyle/>
          <a:p>
            <a:r>
              <a:rPr lang="en-US" sz="2000" dirty="0"/>
              <a:t> EAP Manual guidance: VOLUME IX, CHAPTER G, PAGE 1</a:t>
            </a:r>
          </a:p>
          <a:p>
            <a:pPr marL="400050" lvl="1" indent="0">
              <a:buNone/>
            </a:pPr>
            <a:r>
              <a:rPr lang="en-US" sz="2000" dirty="0"/>
              <a:t>1. PURPOSE</a:t>
            </a:r>
          </a:p>
          <a:p>
            <a:pPr marL="400050" lvl="1" indent="0">
              <a:buNone/>
            </a:pPr>
            <a:r>
              <a:rPr lang="en-US" sz="2000" dirty="0"/>
              <a:t>Federal law (Section 2604(c) of the Low-Income Home Energy Assistance Act of 1981 [Title </a:t>
            </a:r>
            <a:r>
              <a:rPr lang="en-US" sz="2000" dirty="0" smtClean="0"/>
              <a:t>XXVI </a:t>
            </a:r>
            <a:r>
              <a:rPr lang="en-US" sz="2000" dirty="0"/>
              <a:t>of the Omnibus Budget Reconciliation Act of 1981, Public Law 97-35, as amended</a:t>
            </a:r>
            <a:r>
              <a:rPr lang="en-US" sz="2000" dirty="0" smtClean="0"/>
              <a:t>])requires </a:t>
            </a:r>
            <a:r>
              <a:rPr lang="en-US" sz="2000" dirty="0"/>
              <a:t>each state to provide energy crisis intervention. This intervention must resolve the </a:t>
            </a:r>
            <a:r>
              <a:rPr lang="en-US" sz="2000" dirty="0" smtClean="0"/>
              <a:t>energy </a:t>
            </a:r>
            <a:r>
              <a:rPr lang="en-US" sz="2000" dirty="0"/>
              <a:t>crisis of eligible applicants within 48 hours, or 18 hours in a life-threatening situation. </a:t>
            </a:r>
            <a:r>
              <a:rPr lang="en-US" sz="2000" dirty="0" smtClean="0"/>
              <a:t>A </a:t>
            </a:r>
            <a:r>
              <a:rPr lang="en-US" sz="2000" dirty="0"/>
              <a:t>crisis situation is considered life-threatening if 1) the temperature is projected to be 32 </a:t>
            </a:r>
            <a:r>
              <a:rPr lang="en-US" sz="2000" dirty="0" smtClean="0"/>
              <a:t>degrees </a:t>
            </a:r>
            <a:r>
              <a:rPr lang="en-US" sz="2000" dirty="0"/>
              <a:t>or less and 2) the household includes at least one vulnerable person (an individual who </a:t>
            </a:r>
            <a:r>
              <a:rPr lang="en-US" sz="2000" dirty="0" smtClean="0"/>
              <a:t>is </a:t>
            </a:r>
            <a:r>
              <a:rPr lang="en-US" sz="2000" dirty="0"/>
              <a:t>under age 6, age 60 or older, or disabled). </a:t>
            </a:r>
          </a:p>
        </p:txBody>
      </p:sp>
      <p:sp>
        <p:nvSpPr>
          <p:cNvPr id="4" name="Slide Number Placeholder 3"/>
          <p:cNvSpPr>
            <a:spLocks noGrp="1"/>
          </p:cNvSpPr>
          <p:nvPr>
            <p:ph type="sldNum" sz="quarter" idx="12"/>
          </p:nvPr>
        </p:nvSpPr>
        <p:spPr/>
        <p:txBody>
          <a:bodyPr/>
          <a:lstStyle/>
          <a:p>
            <a:fld id="{2C2271F3-9122-4F2A-A3AE-D7BE7AB66234}" type="slidenum">
              <a:rPr lang="en-US" smtClean="0"/>
              <a:t>12</a:t>
            </a:fld>
            <a:endParaRPr lang="en-US"/>
          </a:p>
        </p:txBody>
      </p:sp>
    </p:spTree>
    <p:extLst>
      <p:ext uri="{BB962C8B-B14F-4D97-AF65-F5344CB8AC3E}">
        <p14:creationId xmlns:p14="http://schemas.microsoft.com/office/powerpoint/2010/main" val="759751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Assistance</a:t>
            </a:r>
            <a:endParaRPr lang="en-US" dirty="0"/>
          </a:p>
        </p:txBody>
      </p:sp>
      <p:sp>
        <p:nvSpPr>
          <p:cNvPr id="3" name="Content Placeholder 2"/>
          <p:cNvSpPr>
            <a:spLocks noGrp="1"/>
          </p:cNvSpPr>
          <p:nvPr>
            <p:ph idx="1"/>
          </p:nvPr>
        </p:nvSpPr>
        <p:spPr>
          <a:xfrm>
            <a:off x="1154954" y="2270234"/>
            <a:ext cx="10142042" cy="4587766"/>
          </a:xfrm>
        </p:spPr>
        <p:txBody>
          <a:bodyPr>
            <a:normAutofit fontScale="40000" lnSpcReduction="20000"/>
          </a:bodyPr>
          <a:lstStyle/>
          <a:p>
            <a:r>
              <a:rPr lang="en-US" sz="4000" b="1" dirty="0" smtClean="0"/>
              <a:t>Applications for Crisis Assistance are accepted November 1 through March 15. Applications will continue to be processed, services performed by vendors and Authorizations paid through the end of April.</a:t>
            </a:r>
          </a:p>
          <a:p>
            <a:r>
              <a:rPr lang="en-US" sz="4300" b="1" dirty="0" smtClean="0"/>
              <a:t>Services offered November 1 through March 15 are:</a:t>
            </a:r>
            <a:endParaRPr lang="en-US" sz="4300" b="1" dirty="0"/>
          </a:p>
          <a:p>
            <a:pPr lvl="1"/>
            <a:r>
              <a:rPr lang="en-US" sz="3500" dirty="0" smtClean="0"/>
              <a:t>Heating equipment repairs</a:t>
            </a:r>
          </a:p>
          <a:p>
            <a:pPr lvl="1"/>
            <a:r>
              <a:rPr lang="en-US" sz="3500" dirty="0" smtClean="0"/>
              <a:t>Purchase/replacement of heating equipment (homeowners only)</a:t>
            </a:r>
          </a:p>
          <a:p>
            <a:pPr lvl="1"/>
            <a:r>
              <a:rPr lang="en-US" sz="3500" dirty="0" smtClean="0"/>
              <a:t>Supplemental Maintenance</a:t>
            </a:r>
          </a:p>
          <a:p>
            <a:pPr lvl="1"/>
            <a:r>
              <a:rPr lang="en-US" sz="3500" dirty="0" smtClean="0"/>
              <a:t>Portable Space Heater</a:t>
            </a:r>
          </a:p>
          <a:p>
            <a:pPr lvl="1"/>
            <a:r>
              <a:rPr lang="en-US" sz="3500" dirty="0" smtClean="0"/>
              <a:t>Security Deposits (LP gas, Natural Gas, Electricity)</a:t>
            </a:r>
          </a:p>
          <a:p>
            <a:pPr lvl="1"/>
            <a:r>
              <a:rPr lang="en-US" sz="3500" dirty="0" smtClean="0"/>
              <a:t>Emergency Shelter</a:t>
            </a:r>
          </a:p>
          <a:p>
            <a:pPr lvl="1"/>
            <a:endParaRPr lang="en-US" sz="3000" dirty="0"/>
          </a:p>
          <a:p>
            <a:r>
              <a:rPr lang="en-US" sz="4300" b="1" dirty="0" smtClean="0"/>
              <a:t>Services offered January 1 through March 15</a:t>
            </a:r>
          </a:p>
          <a:p>
            <a:pPr lvl="1"/>
            <a:r>
              <a:rPr lang="en-US" sz="3500" dirty="0" smtClean="0"/>
              <a:t>Above items +</a:t>
            </a:r>
          </a:p>
          <a:p>
            <a:pPr lvl="1"/>
            <a:r>
              <a:rPr lang="en-US" sz="3500" dirty="0" smtClean="0"/>
              <a:t>Payment of Primary Heat Utility bill (natural gas, electric bills)</a:t>
            </a:r>
          </a:p>
          <a:p>
            <a:pPr lvl="1"/>
            <a:r>
              <a:rPr lang="en-US" sz="3500" dirty="0"/>
              <a:t>Purchase of Primary Home Heating Fuel</a:t>
            </a:r>
            <a:endParaRPr lang="en-US" sz="3500" dirty="0" smtClean="0"/>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13</a:t>
            </a:fld>
            <a:endParaRPr lang="en-US"/>
          </a:p>
        </p:txBody>
      </p:sp>
    </p:spTree>
    <p:extLst>
      <p:ext uri="{BB962C8B-B14F-4D97-AF65-F5344CB8AC3E}">
        <p14:creationId xmlns:p14="http://schemas.microsoft.com/office/powerpoint/2010/main" val="623172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a household receive both Fuel and Crisis Assistance?</a:t>
            </a:r>
            <a:endParaRPr lang="en-US" dirty="0"/>
          </a:p>
        </p:txBody>
      </p:sp>
      <p:sp>
        <p:nvSpPr>
          <p:cNvPr id="3" name="Content Placeholder 2"/>
          <p:cNvSpPr>
            <a:spLocks noGrp="1"/>
          </p:cNvSpPr>
          <p:nvPr>
            <p:ph idx="1"/>
          </p:nvPr>
        </p:nvSpPr>
        <p:spPr/>
        <p:txBody>
          <a:bodyPr/>
          <a:lstStyle/>
          <a:p>
            <a:r>
              <a:rPr lang="en-US" dirty="0" smtClean="0"/>
              <a:t>A household </a:t>
            </a:r>
            <a:r>
              <a:rPr lang="en-US" i="1" u="sng" dirty="0" smtClean="0"/>
              <a:t>can</a:t>
            </a:r>
            <a:r>
              <a:rPr lang="en-US" dirty="0" smtClean="0"/>
              <a:t> receive both Fuel and Crisis Assistance.</a:t>
            </a:r>
          </a:p>
          <a:p>
            <a:r>
              <a:rPr lang="en-US" dirty="0" smtClean="0"/>
              <a:t>If a household was approved for Fuel Assistance and they apply for payment of Primary heat utility or </a:t>
            </a:r>
            <a:r>
              <a:rPr lang="en-US" dirty="0"/>
              <a:t>payment of Purchase of Primary Home Heating </a:t>
            </a:r>
            <a:r>
              <a:rPr lang="en-US" dirty="0" smtClean="0"/>
              <a:t>Fuel, they must exhaust their Fuel benefit first before they can be approved for Crisis Assistance for those service types. </a:t>
            </a:r>
          </a:p>
          <a:p>
            <a:r>
              <a:rPr lang="en-US" dirty="0" smtClean="0"/>
              <a:t>In most instances, the worker can verify the benefit has been exhausted by looking at the payment history in VaCMS, or contacting the vendor.</a:t>
            </a:r>
          </a:p>
          <a:p>
            <a:r>
              <a:rPr lang="en-US" dirty="0" smtClean="0"/>
              <a:t>If a household received a direct pay for Fuel Assistance, they must keep their receipts to be able to receive Crisis Assistance for another bill payment or purchase of fuel.</a:t>
            </a:r>
            <a:endParaRPr lang="en-US" dirty="0"/>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14</a:t>
            </a:fld>
            <a:endParaRPr lang="en-US"/>
          </a:p>
        </p:txBody>
      </p:sp>
    </p:spTree>
    <p:extLst>
      <p:ext uri="{BB962C8B-B14F-4D97-AF65-F5344CB8AC3E}">
        <p14:creationId xmlns:p14="http://schemas.microsoft.com/office/powerpoint/2010/main" val="3179082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payments</a:t>
            </a:r>
            <a:endParaRPr lang="en-US" dirty="0"/>
          </a:p>
        </p:txBody>
      </p:sp>
      <p:sp>
        <p:nvSpPr>
          <p:cNvPr id="3" name="Content Placeholder 2"/>
          <p:cNvSpPr>
            <a:spLocks noGrp="1"/>
          </p:cNvSpPr>
          <p:nvPr>
            <p:ph idx="1"/>
          </p:nvPr>
        </p:nvSpPr>
        <p:spPr>
          <a:xfrm>
            <a:off x="931025" y="2394065"/>
            <a:ext cx="10462189" cy="4463935"/>
          </a:xfrm>
        </p:spPr>
        <p:txBody>
          <a:bodyPr>
            <a:normAutofit fontScale="92500" lnSpcReduction="20000"/>
          </a:bodyPr>
          <a:lstStyle/>
          <a:p>
            <a:r>
              <a:rPr lang="en-US" dirty="0" smtClean="0"/>
              <a:t>When a household is approved for Crisis Assistance, a Credit Authorization (CA) is mailed to the vendor from VaCMS by the central print vendor.</a:t>
            </a:r>
          </a:p>
          <a:p>
            <a:r>
              <a:rPr lang="en-US" dirty="0" smtClean="0"/>
              <a:t>Since it may take a few days for the vendor to receive the Authorization in the mail, a Notification of Eligibility form should be sent to the vendor, for equipment related services.</a:t>
            </a:r>
          </a:p>
          <a:p>
            <a:r>
              <a:rPr lang="en-US" dirty="0" smtClean="0"/>
              <a:t>For </a:t>
            </a:r>
            <a:r>
              <a:rPr lang="en-US" dirty="0"/>
              <a:t>bill payments, </a:t>
            </a:r>
            <a:r>
              <a:rPr lang="en-US" dirty="0" smtClean="0"/>
              <a:t>pledges should </a:t>
            </a:r>
            <a:r>
              <a:rPr lang="en-US" dirty="0"/>
              <a:t>be done to prevent </a:t>
            </a:r>
            <a:r>
              <a:rPr lang="en-US" dirty="0" smtClean="0"/>
              <a:t>disconnections, budget removals, etc.</a:t>
            </a:r>
          </a:p>
          <a:p>
            <a:r>
              <a:rPr lang="en-US" dirty="0" smtClean="0"/>
              <a:t>After the vendor has received the CA, they will confirm the amount needed to be paid (if it is a bill payment) then they will complete and send the CA back to the local agency. The local agency will then key the payment into VaCMS. </a:t>
            </a:r>
          </a:p>
          <a:p>
            <a:r>
              <a:rPr lang="en-US" dirty="0" smtClean="0"/>
              <a:t>For equipment related services, after the service has been performed, the vendor will return the completed CA along with the itemized invoice to the local department of social services for payment.</a:t>
            </a:r>
          </a:p>
          <a:p>
            <a:r>
              <a:rPr lang="en-US" dirty="0" smtClean="0"/>
              <a:t>Check/payment runs take place each Tuesday and Thursday evening during the Crisis season. Checks are then printed and mailed by the Department of Treasury in Richmond two business days after the check/payment run takes place.</a:t>
            </a:r>
          </a:p>
          <a:p>
            <a:r>
              <a:rPr lang="en-US" dirty="0" smtClean="0"/>
              <a:t>VDSS is moving towards electronic payments to vendors, but as of now, they are still paper checks.</a:t>
            </a:r>
          </a:p>
          <a:p>
            <a:pPr marL="0" indent="0">
              <a:buNone/>
            </a:pPr>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15</a:t>
            </a:fld>
            <a:endParaRPr lang="en-US"/>
          </a:p>
        </p:txBody>
      </p:sp>
    </p:spTree>
    <p:extLst>
      <p:ext uri="{BB962C8B-B14F-4D97-AF65-F5344CB8AC3E}">
        <p14:creationId xmlns:p14="http://schemas.microsoft.com/office/powerpoint/2010/main" val="3709096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Weatherization Assistance Program (WAP)</a:t>
            </a:r>
            <a:endParaRPr lang="en-US" dirty="0"/>
          </a:p>
        </p:txBody>
      </p:sp>
      <p:sp>
        <p:nvSpPr>
          <p:cNvPr id="3" name="Content Placeholder 2"/>
          <p:cNvSpPr>
            <a:spLocks noGrp="1"/>
          </p:cNvSpPr>
          <p:nvPr>
            <p:ph idx="1"/>
          </p:nvPr>
        </p:nvSpPr>
        <p:spPr>
          <a:xfrm>
            <a:off x="1154954" y="2603500"/>
            <a:ext cx="10931751" cy="4254500"/>
          </a:xfrm>
        </p:spPr>
        <p:txBody>
          <a:bodyPr>
            <a:normAutofit/>
          </a:bodyPr>
          <a:lstStyle/>
          <a:p>
            <a:r>
              <a:rPr lang="en-US" sz="2000" dirty="0" smtClean="0"/>
              <a:t>15% of LIHEAP funding in Virginia goes towards Weatherization/</a:t>
            </a:r>
            <a:r>
              <a:rPr lang="en-US" sz="2000" dirty="0" err="1" smtClean="0"/>
              <a:t>Wx</a:t>
            </a:r>
            <a:endParaRPr lang="en-US" sz="2000" dirty="0" smtClean="0"/>
          </a:p>
          <a:p>
            <a:r>
              <a:rPr lang="en-US" sz="2000" dirty="0" smtClean="0"/>
              <a:t>Weatherization is administered by DHCD (Department of Housing and Community Development)</a:t>
            </a:r>
          </a:p>
          <a:p>
            <a:r>
              <a:rPr lang="en-US" sz="2000" dirty="0"/>
              <a:t>The Weatherization Assistance Program (WAP) reduces household energy use through the installation of cost-effective energy savings measures, which also improve resident health and safety.  Common measures including sealing air leaks, adding insulation, and repairing heating and cooling systems.  WAP does not offer assistance with paying utility bills</a:t>
            </a:r>
            <a:r>
              <a:rPr lang="en-US" sz="2000" dirty="0" smtClean="0"/>
              <a:t>.</a:t>
            </a:r>
          </a:p>
          <a:p>
            <a:r>
              <a:rPr lang="en-US" sz="2000" dirty="0" smtClean="0"/>
              <a:t>Local agency staff should become familiar with their local WAP provider so they can refer clients to them directly.</a:t>
            </a:r>
            <a:endParaRPr lang="en-US" sz="2000" dirty="0"/>
          </a:p>
          <a:p>
            <a:r>
              <a:rPr lang="en-US" sz="2000" dirty="0" smtClean="0"/>
              <a:t>For </a:t>
            </a:r>
            <a:r>
              <a:rPr lang="en-US" sz="2000" dirty="0"/>
              <a:t>more information, please visit: </a:t>
            </a:r>
            <a:r>
              <a:rPr lang="en-US" sz="2000" dirty="0">
                <a:hlinkClick r:id="rId2"/>
              </a:rPr>
              <a:t>https://</a:t>
            </a:r>
            <a:r>
              <a:rPr lang="en-US" sz="2000" dirty="0" smtClean="0">
                <a:hlinkClick r:id="rId2"/>
              </a:rPr>
              <a:t>www.dhcd.virginia.gov/wx</a:t>
            </a:r>
            <a:endParaRPr lang="en-US" sz="2000" dirty="0" smtClean="0"/>
          </a:p>
        </p:txBody>
      </p:sp>
      <p:sp>
        <p:nvSpPr>
          <p:cNvPr id="4" name="Slide Number Placeholder 3"/>
          <p:cNvSpPr>
            <a:spLocks noGrp="1"/>
          </p:cNvSpPr>
          <p:nvPr>
            <p:ph type="sldNum" sz="quarter" idx="12"/>
          </p:nvPr>
        </p:nvSpPr>
        <p:spPr/>
        <p:txBody>
          <a:bodyPr/>
          <a:lstStyle/>
          <a:p>
            <a:fld id="{2C2271F3-9122-4F2A-A3AE-D7BE7AB66234}" type="slidenum">
              <a:rPr lang="en-US" smtClean="0"/>
              <a:t>16</a:t>
            </a:fld>
            <a:endParaRPr lang="en-US"/>
          </a:p>
        </p:txBody>
      </p:sp>
    </p:spTree>
    <p:extLst>
      <p:ext uri="{BB962C8B-B14F-4D97-AF65-F5344CB8AC3E}">
        <p14:creationId xmlns:p14="http://schemas.microsoft.com/office/powerpoint/2010/main" val="584258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Low Income Household Water Assistance Program - </a:t>
            </a:r>
            <a:r>
              <a:rPr lang="en-US" dirty="0" smtClean="0"/>
              <a:t>LIHWAP</a:t>
            </a:r>
            <a:endParaRPr lang="en-US" dirty="0"/>
          </a:p>
        </p:txBody>
      </p:sp>
      <p:sp>
        <p:nvSpPr>
          <p:cNvPr id="3" name="Content Placeholder 2"/>
          <p:cNvSpPr>
            <a:spLocks noGrp="1"/>
          </p:cNvSpPr>
          <p:nvPr>
            <p:ph idx="1"/>
          </p:nvPr>
        </p:nvSpPr>
        <p:spPr>
          <a:xfrm>
            <a:off x="1154954" y="2603500"/>
            <a:ext cx="10000726" cy="3888740"/>
          </a:xfrm>
        </p:spPr>
        <p:txBody>
          <a:bodyPr>
            <a:normAutofit fontScale="77500" lnSpcReduction="20000"/>
          </a:bodyPr>
          <a:lstStyle/>
          <a:p>
            <a:r>
              <a:rPr lang="en-US" sz="2600" dirty="0"/>
              <a:t>LIHWAP is a temporary, federally funded program created to provide assistance to low-income households, particularly those with the lowest incomes that pay a high proportion of household income for drinking water and wastewater services.  </a:t>
            </a:r>
            <a:endParaRPr lang="en-US" sz="2600" dirty="0" smtClean="0"/>
          </a:p>
          <a:p>
            <a:r>
              <a:rPr lang="en-US" sz="2600" dirty="0" smtClean="0"/>
              <a:t>LIHWAP </a:t>
            </a:r>
            <a:r>
              <a:rPr lang="en-US" sz="2600" dirty="0"/>
              <a:t>can assist with the payment of arrearages for disconnected households or those households who are at risk of disconnection (within the next 30 days after application).  LIHWAP is now available to eligible Virginia residents.  LIHWAP assistance will be available through September 2023 or until funds are depleted</a:t>
            </a:r>
            <a:r>
              <a:rPr lang="en-US" sz="2600" dirty="0" smtClean="0"/>
              <a:t>.</a:t>
            </a:r>
            <a:endParaRPr lang="en-US" sz="2600" dirty="0"/>
          </a:p>
          <a:p>
            <a:r>
              <a:rPr lang="en-US" sz="2600" dirty="0"/>
              <a:t>Customers who have questions about the program and/or wish to apply should be referred to Promise Network at </a:t>
            </a:r>
            <a:r>
              <a:rPr lang="en-US" sz="2600" dirty="0">
                <a:solidFill>
                  <a:srgbClr val="FF0000"/>
                </a:solidFill>
              </a:rPr>
              <a:t>1-888-373-9908</a:t>
            </a:r>
            <a:r>
              <a:rPr lang="en-US" sz="2600" dirty="0"/>
              <a:t> from 7 am- 7 pm Monday – Saturday or </a:t>
            </a:r>
            <a:r>
              <a:rPr lang="en-US" sz="2600" b="1" dirty="0">
                <a:solidFill>
                  <a:srgbClr val="002060"/>
                </a:solidFill>
                <a:hlinkClick r:id="rId2"/>
              </a:rPr>
              <a:t>https://virginialihwap.com</a:t>
            </a:r>
            <a:r>
              <a:rPr lang="en-US" sz="2600" dirty="0" smtClean="0"/>
              <a:t>.</a:t>
            </a:r>
          </a:p>
          <a:p>
            <a:endParaRPr lang="en-US" dirty="0"/>
          </a:p>
          <a:p>
            <a:pPr marL="0" indent="0">
              <a:buNone/>
            </a:pPr>
            <a:r>
              <a:rPr lang="en-US" b="1" dirty="0" smtClean="0"/>
              <a:t>*There is a Broadcast on FUSION dated 10/18/22 with this information</a:t>
            </a:r>
            <a:endParaRPr lang="en-US" b="1" dirty="0"/>
          </a:p>
        </p:txBody>
      </p:sp>
      <p:sp>
        <p:nvSpPr>
          <p:cNvPr id="4" name="Slide Number Placeholder 3"/>
          <p:cNvSpPr>
            <a:spLocks noGrp="1"/>
          </p:cNvSpPr>
          <p:nvPr>
            <p:ph type="sldNum" sz="quarter" idx="12"/>
          </p:nvPr>
        </p:nvSpPr>
        <p:spPr/>
        <p:txBody>
          <a:bodyPr/>
          <a:lstStyle/>
          <a:p>
            <a:fld id="{2C2271F3-9122-4F2A-A3AE-D7BE7AB66234}" type="slidenum">
              <a:rPr lang="en-US" smtClean="0"/>
              <a:t>17</a:t>
            </a:fld>
            <a:endParaRPr lang="en-US"/>
          </a:p>
        </p:txBody>
      </p:sp>
    </p:spTree>
    <p:extLst>
      <p:ext uri="{BB962C8B-B14F-4D97-AF65-F5344CB8AC3E}">
        <p14:creationId xmlns:p14="http://schemas.microsoft.com/office/powerpoint/2010/main" val="190573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of Energy Assistance in Virginia</a:t>
            </a:r>
            <a:endParaRPr lang="en-US" dirty="0"/>
          </a:p>
        </p:txBody>
      </p:sp>
      <p:sp>
        <p:nvSpPr>
          <p:cNvPr id="3" name="Content Placeholder 2"/>
          <p:cNvSpPr>
            <a:spLocks noGrp="1"/>
          </p:cNvSpPr>
          <p:nvPr>
            <p:ph idx="1"/>
          </p:nvPr>
        </p:nvSpPr>
        <p:spPr/>
        <p:txBody>
          <a:bodyPr>
            <a:normAutofit/>
          </a:bodyPr>
          <a:lstStyle/>
          <a:p>
            <a:r>
              <a:rPr lang="en-US" sz="2400" dirty="0" smtClean="0"/>
              <a:t>In January 2020, Virginia EAP was audited by the Department of Health and Human Services.</a:t>
            </a:r>
          </a:p>
          <a:p>
            <a:r>
              <a:rPr lang="en-US" sz="2400" dirty="0" smtClean="0"/>
              <a:t>HHS recommended that Virginia offer Energy Assistance (Crisis Assistance at a minimum) year round.</a:t>
            </a:r>
          </a:p>
          <a:p>
            <a:r>
              <a:rPr lang="en-US" sz="2400" dirty="0" smtClean="0"/>
              <a:t>This is a long term goal and details about how it will be implemented are not yet determined.</a:t>
            </a:r>
          </a:p>
          <a:p>
            <a:r>
              <a:rPr lang="en-US" sz="2400" dirty="0" smtClean="0"/>
              <a:t>There is no start date/timeline for this goal. Input from local agencies is welcomed.</a:t>
            </a:r>
            <a:endParaRPr lang="en-US" sz="2400" dirty="0"/>
          </a:p>
        </p:txBody>
      </p:sp>
      <p:sp>
        <p:nvSpPr>
          <p:cNvPr id="4" name="Slide Number Placeholder 3"/>
          <p:cNvSpPr>
            <a:spLocks noGrp="1"/>
          </p:cNvSpPr>
          <p:nvPr>
            <p:ph type="sldNum" sz="quarter" idx="12"/>
          </p:nvPr>
        </p:nvSpPr>
        <p:spPr/>
        <p:txBody>
          <a:bodyPr/>
          <a:lstStyle/>
          <a:p>
            <a:fld id="{2C2271F3-9122-4F2A-A3AE-D7BE7AB66234}" type="slidenum">
              <a:rPr lang="en-US" smtClean="0"/>
              <a:t>18</a:t>
            </a:fld>
            <a:endParaRPr lang="en-US"/>
          </a:p>
        </p:txBody>
      </p:sp>
    </p:spTree>
    <p:extLst>
      <p:ext uri="{BB962C8B-B14F-4D97-AF65-F5344CB8AC3E}">
        <p14:creationId xmlns:p14="http://schemas.microsoft.com/office/powerpoint/2010/main" val="63283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Percentage </a:t>
            </a:r>
            <a:r>
              <a:rPr lang="en-US" dirty="0"/>
              <a:t>of Income Payment Program </a:t>
            </a:r>
            <a:r>
              <a:rPr lang="en-US" dirty="0" smtClean="0"/>
              <a:t>“PIPP”</a:t>
            </a:r>
            <a:endParaRPr lang="en-US" dirty="0"/>
          </a:p>
        </p:txBody>
      </p:sp>
      <p:sp>
        <p:nvSpPr>
          <p:cNvPr id="3" name="Content Placeholder 2"/>
          <p:cNvSpPr>
            <a:spLocks noGrp="1"/>
          </p:cNvSpPr>
          <p:nvPr>
            <p:ph idx="1"/>
          </p:nvPr>
        </p:nvSpPr>
        <p:spPr>
          <a:xfrm>
            <a:off x="1344140" y="2424824"/>
            <a:ext cx="10154177" cy="4333328"/>
          </a:xfrm>
        </p:spPr>
        <p:txBody>
          <a:bodyPr>
            <a:normAutofit lnSpcReduction="10000"/>
          </a:bodyPr>
          <a:lstStyle/>
          <a:p>
            <a:r>
              <a:rPr lang="en-US" dirty="0"/>
              <a:t>The General Assembly passed legislation in 2020 and in 2021 regarding the implementation of the Percentage of Income Payment Program (PIPP</a:t>
            </a:r>
            <a:r>
              <a:rPr lang="en-US" dirty="0" smtClean="0"/>
              <a:t>)</a:t>
            </a:r>
            <a:endParaRPr lang="en-US" dirty="0"/>
          </a:p>
          <a:p>
            <a:r>
              <a:rPr lang="en-US" dirty="0" smtClean="0"/>
              <a:t>PIPP </a:t>
            </a:r>
            <a:r>
              <a:rPr lang="en-US" dirty="0"/>
              <a:t>will assist low-income households reduce their energy burden by limiting electric bill payments directly to no more than six percent of the eligible participant's annual household income if the household's heating source is anything other than electricity, and to no more than 10 percent of an eligible participant's annual household income on electricity costs if the household's primary heating source is </a:t>
            </a:r>
            <a:r>
              <a:rPr lang="en-US" dirty="0" smtClean="0"/>
              <a:t>electricity.</a:t>
            </a:r>
            <a:endParaRPr lang="en-US" dirty="0"/>
          </a:p>
          <a:p>
            <a:r>
              <a:rPr lang="en-US" dirty="0" smtClean="0"/>
              <a:t>PIPP </a:t>
            </a:r>
            <a:r>
              <a:rPr lang="en-US" dirty="0"/>
              <a:t>will reduce the amount of energy used by the eligible participant's household through participation in weatherization or energy efficiency programs and energy conservation education programs.</a:t>
            </a:r>
          </a:p>
          <a:p>
            <a:r>
              <a:rPr lang="en-US" dirty="0" smtClean="0"/>
              <a:t>Dominion </a:t>
            </a:r>
            <a:r>
              <a:rPr lang="en-US" dirty="0"/>
              <a:t>Energy and </a:t>
            </a:r>
            <a:r>
              <a:rPr lang="en-US" dirty="0" smtClean="0"/>
              <a:t>Appalachian Power </a:t>
            </a:r>
            <a:r>
              <a:rPr lang="en-US" dirty="0"/>
              <a:t>(AEP) are the only two electric companies that will be participating in PIPP at this time; PIPP is funded by a universal service fee collected on all customers for these two </a:t>
            </a:r>
            <a:r>
              <a:rPr lang="en-US" dirty="0" smtClean="0"/>
              <a:t>vendors.</a:t>
            </a:r>
          </a:p>
          <a:p>
            <a:r>
              <a:rPr lang="en-US" b="1" dirty="0" smtClean="0"/>
              <a:t>PIPP will not be available until mid to late 2023</a:t>
            </a:r>
            <a:endParaRPr lang="en-US" b="1" dirty="0"/>
          </a:p>
        </p:txBody>
      </p:sp>
      <p:sp>
        <p:nvSpPr>
          <p:cNvPr id="4" name="Slide Number Placeholder 3"/>
          <p:cNvSpPr>
            <a:spLocks noGrp="1"/>
          </p:cNvSpPr>
          <p:nvPr>
            <p:ph type="sldNum" sz="quarter" idx="12"/>
          </p:nvPr>
        </p:nvSpPr>
        <p:spPr/>
        <p:txBody>
          <a:bodyPr/>
          <a:lstStyle/>
          <a:p>
            <a:fld id="{2C2271F3-9122-4F2A-A3AE-D7BE7AB66234}" type="slidenum">
              <a:rPr lang="en-US" smtClean="0"/>
              <a:t>19</a:t>
            </a:fld>
            <a:endParaRPr lang="en-US"/>
          </a:p>
        </p:txBody>
      </p:sp>
    </p:spTree>
    <p:extLst>
      <p:ext uri="{BB962C8B-B14F-4D97-AF65-F5344CB8AC3E}">
        <p14:creationId xmlns:p14="http://schemas.microsoft.com/office/powerpoint/2010/main" val="1434092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Assistance Program (EAP) Agenda:</a:t>
            </a:r>
            <a:endParaRPr lang="en-US" dirty="0"/>
          </a:p>
        </p:txBody>
      </p:sp>
      <p:sp>
        <p:nvSpPr>
          <p:cNvPr id="3" name="Content Placeholder 2"/>
          <p:cNvSpPr>
            <a:spLocks noGrp="1"/>
          </p:cNvSpPr>
          <p:nvPr>
            <p:ph idx="1"/>
          </p:nvPr>
        </p:nvSpPr>
        <p:spPr/>
        <p:txBody>
          <a:bodyPr>
            <a:normAutofit/>
          </a:bodyPr>
          <a:lstStyle/>
          <a:p>
            <a:r>
              <a:rPr lang="en-US" sz="3200" dirty="0" smtClean="0"/>
              <a:t>Fuel Assistance overview and payment information</a:t>
            </a:r>
          </a:p>
          <a:p>
            <a:r>
              <a:rPr lang="en-US" sz="3200" dirty="0" smtClean="0"/>
              <a:t>Crisis Assistance overview and payment information</a:t>
            </a:r>
            <a:endParaRPr lang="en-US" sz="3200" dirty="0"/>
          </a:p>
          <a:p>
            <a:r>
              <a:rPr lang="en-US" sz="3200" dirty="0" smtClean="0"/>
              <a:t>Other EAP-related programs</a:t>
            </a:r>
          </a:p>
          <a:p>
            <a:r>
              <a:rPr lang="en-US" sz="3200" dirty="0" smtClean="0"/>
              <a:t>Future of EAP</a:t>
            </a:r>
            <a:endParaRPr lang="en-US" sz="3200" dirty="0"/>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2</a:t>
            </a:fld>
            <a:endParaRPr lang="en-US"/>
          </a:p>
        </p:txBody>
      </p:sp>
    </p:spTree>
    <p:extLst>
      <p:ext uri="{BB962C8B-B14F-4D97-AF65-F5344CB8AC3E}">
        <p14:creationId xmlns:p14="http://schemas.microsoft.com/office/powerpoint/2010/main" val="2167269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Assistance team members</a:t>
            </a:r>
            <a:endParaRPr lang="en-US" dirty="0"/>
          </a:p>
        </p:txBody>
      </p:sp>
      <p:sp>
        <p:nvSpPr>
          <p:cNvPr id="3" name="Content Placeholder 2"/>
          <p:cNvSpPr>
            <a:spLocks noGrp="1"/>
          </p:cNvSpPr>
          <p:nvPr>
            <p:ph idx="1"/>
          </p:nvPr>
        </p:nvSpPr>
        <p:spPr>
          <a:xfrm>
            <a:off x="1154954" y="2603500"/>
            <a:ext cx="8825659" cy="3912914"/>
          </a:xfrm>
        </p:spPr>
        <p:txBody>
          <a:bodyPr>
            <a:normAutofit/>
          </a:bodyPr>
          <a:lstStyle/>
          <a:p>
            <a:r>
              <a:rPr lang="en-US" dirty="0" smtClean="0"/>
              <a:t>EAP Manager: Denise Surber </a:t>
            </a:r>
            <a:r>
              <a:rPr lang="en-US" dirty="0" smtClean="0">
                <a:hlinkClick r:id="rId2"/>
              </a:rPr>
              <a:t>denise.t.surber@dss.virginia.gov</a:t>
            </a:r>
            <a:endParaRPr lang="en-US" dirty="0" smtClean="0"/>
          </a:p>
          <a:p>
            <a:r>
              <a:rPr lang="en-US" dirty="0" smtClean="0"/>
              <a:t>EAP Consultants: </a:t>
            </a:r>
          </a:p>
          <a:p>
            <a:pPr lvl="1"/>
            <a:r>
              <a:rPr lang="en-US" dirty="0" smtClean="0"/>
              <a:t>Hagen Hicks </a:t>
            </a:r>
            <a:r>
              <a:rPr lang="en-US" dirty="0" smtClean="0">
                <a:hlinkClick r:id="rId3"/>
              </a:rPr>
              <a:t>hagen.hicks@dss.virginia.gov</a:t>
            </a:r>
            <a:endParaRPr lang="en-US" dirty="0" smtClean="0"/>
          </a:p>
          <a:p>
            <a:pPr lvl="1"/>
            <a:r>
              <a:rPr lang="fr-FR" dirty="0"/>
              <a:t>Kim Hudson </a:t>
            </a:r>
            <a:r>
              <a:rPr lang="fr-FR" dirty="0" smtClean="0">
                <a:hlinkClick r:id="rId4"/>
              </a:rPr>
              <a:t>k.hudson@dss.virginia.gov</a:t>
            </a:r>
            <a:endParaRPr lang="fr-FR" dirty="0" smtClean="0"/>
          </a:p>
          <a:p>
            <a:pPr lvl="1"/>
            <a:r>
              <a:rPr lang="en-US" dirty="0"/>
              <a:t>Sean Nagle (as of 11/10/22)</a:t>
            </a:r>
          </a:p>
          <a:p>
            <a:pPr lvl="1"/>
            <a:r>
              <a:rPr lang="fr-FR" dirty="0" smtClean="0"/>
              <a:t>Catherine </a:t>
            </a:r>
            <a:r>
              <a:rPr lang="fr-FR" dirty="0"/>
              <a:t>Pond </a:t>
            </a:r>
            <a:r>
              <a:rPr lang="fr-FR" dirty="0" smtClean="0">
                <a:hlinkClick r:id="rId5"/>
              </a:rPr>
              <a:t>catherine.pond@dss.virginia.gov</a:t>
            </a:r>
            <a:endParaRPr lang="fr-FR" dirty="0" smtClean="0"/>
          </a:p>
          <a:p>
            <a:r>
              <a:rPr lang="en-US" dirty="0" smtClean="0"/>
              <a:t>LIHWAP / PIPP Consultant:</a:t>
            </a:r>
          </a:p>
          <a:p>
            <a:pPr lvl="1"/>
            <a:r>
              <a:rPr lang="en-US" dirty="0" smtClean="0"/>
              <a:t>Angela Ector </a:t>
            </a:r>
            <a:r>
              <a:rPr lang="en-US" dirty="0" smtClean="0">
                <a:hlinkClick r:id="rId6"/>
              </a:rPr>
              <a:t>angela.c.ector@dss.virginia.gov</a:t>
            </a:r>
            <a:endParaRPr lang="en-US" dirty="0" smtClean="0"/>
          </a:p>
          <a:p>
            <a:r>
              <a:rPr lang="en-US" dirty="0" smtClean="0"/>
              <a:t>EAP Vendor Coordinator:</a:t>
            </a:r>
          </a:p>
          <a:p>
            <a:pPr lvl="1"/>
            <a:r>
              <a:rPr lang="en-US" dirty="0" smtClean="0"/>
              <a:t>Sandra Spady </a:t>
            </a:r>
            <a:r>
              <a:rPr lang="en-US" dirty="0"/>
              <a:t> </a:t>
            </a:r>
            <a:r>
              <a:rPr lang="en-US" dirty="0" smtClean="0">
                <a:hlinkClick r:id="rId7"/>
              </a:rPr>
              <a:t>sandra.spady@dss.virginia.gov</a:t>
            </a:r>
            <a:endParaRPr lang="en-US" dirty="0" smtClean="0"/>
          </a:p>
          <a:p>
            <a:pPr lvl="1"/>
            <a:endParaRPr lang="en-US" dirty="0" smtClean="0"/>
          </a:p>
          <a:p>
            <a:pPr marL="457200" lvl="1"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20</a:t>
            </a:fld>
            <a:endParaRPr lang="en-US"/>
          </a:p>
        </p:txBody>
      </p:sp>
    </p:spTree>
    <p:extLst>
      <p:ext uri="{BB962C8B-B14F-4D97-AF65-F5344CB8AC3E}">
        <p14:creationId xmlns:p14="http://schemas.microsoft.com/office/powerpoint/2010/main" val="2081551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Assistance in Virginia</a:t>
            </a:r>
            <a:endParaRPr lang="en-US" dirty="0"/>
          </a:p>
        </p:txBody>
      </p:sp>
      <p:sp>
        <p:nvSpPr>
          <p:cNvPr id="3" name="Content Placeholder 2"/>
          <p:cNvSpPr>
            <a:spLocks noGrp="1"/>
          </p:cNvSpPr>
          <p:nvPr>
            <p:ph idx="1"/>
          </p:nvPr>
        </p:nvSpPr>
        <p:spPr/>
        <p:txBody>
          <a:bodyPr>
            <a:normAutofit lnSpcReduction="10000"/>
          </a:bodyPr>
          <a:lstStyle/>
          <a:p>
            <a:r>
              <a:rPr lang="en-US" sz="2200" dirty="0" smtClean="0"/>
              <a:t>Virginia receives </a:t>
            </a:r>
            <a:r>
              <a:rPr lang="en-US" sz="2200" dirty="0" smtClean="0">
                <a:solidFill>
                  <a:schemeClr val="tx1"/>
                </a:solidFill>
              </a:rPr>
              <a:t>a LIHEAP (Low-Income Home Energy Assistance Program) </a:t>
            </a:r>
            <a:r>
              <a:rPr lang="en-US" sz="2200" dirty="0" smtClean="0"/>
              <a:t>block grant from the Federal Government, which is used to administer the Energy Assistance Program and Weatherization Program</a:t>
            </a:r>
          </a:p>
          <a:p>
            <a:r>
              <a:rPr lang="en-US" sz="2200" dirty="0" smtClean="0"/>
              <a:t>State supervised, locally </a:t>
            </a:r>
            <a:r>
              <a:rPr lang="en-US" sz="2200" dirty="0"/>
              <a:t>a</a:t>
            </a:r>
            <a:r>
              <a:rPr lang="en-US" sz="2200" dirty="0" smtClean="0"/>
              <a:t>dministered</a:t>
            </a:r>
          </a:p>
          <a:p>
            <a:r>
              <a:rPr lang="en-US" sz="2200" dirty="0" smtClean="0"/>
              <a:t>Three components – Fuel, Crisis and Cooling</a:t>
            </a:r>
          </a:p>
          <a:p>
            <a:r>
              <a:rPr lang="en-US" sz="2200" dirty="0" smtClean="0"/>
              <a:t>Runs on Federal Fiscal Year from October 1 – September 30</a:t>
            </a:r>
          </a:p>
          <a:p>
            <a:r>
              <a:rPr lang="en-US" sz="2200" dirty="0" smtClean="0"/>
              <a:t>Extra components – EAP COVID, Supplemental Payments with ARPA and CARES Act funding</a:t>
            </a:r>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3</a:t>
            </a:fld>
            <a:endParaRPr lang="en-US"/>
          </a:p>
        </p:txBody>
      </p:sp>
    </p:spTree>
    <p:extLst>
      <p:ext uri="{BB962C8B-B14F-4D97-AF65-F5344CB8AC3E}">
        <p14:creationId xmlns:p14="http://schemas.microsoft.com/office/powerpoint/2010/main" val="2295433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Fuel Assistance purpose</a:t>
            </a:r>
            <a:endParaRPr lang="en-US" dirty="0"/>
          </a:p>
        </p:txBody>
      </p:sp>
      <p:sp>
        <p:nvSpPr>
          <p:cNvPr id="3" name="Content Placeholder 2"/>
          <p:cNvSpPr>
            <a:spLocks noGrp="1"/>
          </p:cNvSpPr>
          <p:nvPr>
            <p:ph idx="1"/>
          </p:nvPr>
        </p:nvSpPr>
        <p:spPr>
          <a:xfrm>
            <a:off x="1154954" y="2603500"/>
            <a:ext cx="10682370" cy="4046682"/>
          </a:xfrm>
        </p:spPr>
        <p:txBody>
          <a:bodyPr>
            <a:normAutofit/>
          </a:bodyPr>
          <a:lstStyle/>
          <a:p>
            <a:r>
              <a:rPr lang="en-US" sz="2000" dirty="0" smtClean="0"/>
              <a:t> EAP Manual guidance: VOLUME </a:t>
            </a:r>
            <a:r>
              <a:rPr lang="en-US" sz="2000" dirty="0"/>
              <a:t>IX, CHAPTER B, PAGE 1</a:t>
            </a:r>
          </a:p>
          <a:p>
            <a:pPr marL="400050" lvl="1" indent="0">
              <a:buNone/>
            </a:pPr>
            <a:r>
              <a:rPr lang="en-US" sz="2000" dirty="0"/>
              <a:t>1. PURPOSE</a:t>
            </a:r>
          </a:p>
          <a:p>
            <a:pPr marL="400050" lvl="1" indent="0">
              <a:buNone/>
            </a:pPr>
            <a:r>
              <a:rPr lang="en-US" sz="2000" dirty="0"/>
              <a:t>The purpose of the Fuel Assistance component is to assist eligible households in meeting their </a:t>
            </a:r>
            <a:r>
              <a:rPr lang="en-US" sz="2000" dirty="0" smtClean="0"/>
              <a:t>immediate </a:t>
            </a:r>
            <a:r>
              <a:rPr lang="en-US" sz="2000" dirty="0"/>
              <a:t>home energy needs. The benefits are not intended to meet the household's total </a:t>
            </a:r>
            <a:r>
              <a:rPr lang="en-US" sz="2000" dirty="0" smtClean="0"/>
              <a:t>costs </a:t>
            </a:r>
            <a:r>
              <a:rPr lang="en-US" sz="2000" dirty="0"/>
              <a:t>during the heating season</a:t>
            </a:r>
            <a:r>
              <a:rPr lang="en-US" sz="2000" dirty="0" smtClean="0"/>
              <a:t>.</a:t>
            </a:r>
          </a:p>
          <a:p>
            <a:pPr marL="400050" lvl="1" indent="0">
              <a:buNone/>
            </a:pPr>
            <a:r>
              <a:rPr lang="en-US" sz="2000" dirty="0"/>
              <a:t>Fuel assistance helps with home heating costs; but can also be used for furnace re-starts, late charges, </a:t>
            </a:r>
            <a:r>
              <a:rPr lang="en-US" sz="2000" dirty="0" smtClean="0"/>
              <a:t>delivery </a:t>
            </a:r>
            <a:r>
              <a:rPr lang="en-US" sz="2000" dirty="0"/>
              <a:t>charges, installation charges, and connection or re-connection fees.</a:t>
            </a:r>
          </a:p>
        </p:txBody>
      </p:sp>
      <p:sp>
        <p:nvSpPr>
          <p:cNvPr id="4" name="Slide Number Placeholder 3"/>
          <p:cNvSpPr>
            <a:spLocks noGrp="1"/>
          </p:cNvSpPr>
          <p:nvPr>
            <p:ph type="sldNum" sz="quarter" idx="12"/>
          </p:nvPr>
        </p:nvSpPr>
        <p:spPr/>
        <p:txBody>
          <a:bodyPr/>
          <a:lstStyle/>
          <a:p>
            <a:fld id="{2C2271F3-9122-4F2A-A3AE-D7BE7AB66234}" type="slidenum">
              <a:rPr lang="en-US" smtClean="0"/>
              <a:t>4</a:t>
            </a:fld>
            <a:endParaRPr lang="en-US"/>
          </a:p>
        </p:txBody>
      </p:sp>
    </p:spTree>
    <p:extLst>
      <p:ext uri="{BB962C8B-B14F-4D97-AF65-F5344CB8AC3E}">
        <p14:creationId xmlns:p14="http://schemas.microsoft.com/office/powerpoint/2010/main" val="3910675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Fuel Assistance applications</a:t>
            </a:r>
            <a:endParaRPr lang="en-US" dirty="0"/>
          </a:p>
        </p:txBody>
      </p:sp>
      <p:sp>
        <p:nvSpPr>
          <p:cNvPr id="3" name="Content Placeholder 2"/>
          <p:cNvSpPr>
            <a:spLocks noGrp="1"/>
          </p:cNvSpPr>
          <p:nvPr>
            <p:ph idx="1"/>
          </p:nvPr>
        </p:nvSpPr>
        <p:spPr>
          <a:xfrm>
            <a:off x="1154954" y="2603499"/>
            <a:ext cx="10316610" cy="4038369"/>
          </a:xfrm>
        </p:spPr>
        <p:txBody>
          <a:bodyPr>
            <a:normAutofit fontScale="92500" lnSpcReduction="10000"/>
          </a:bodyPr>
          <a:lstStyle/>
          <a:p>
            <a:r>
              <a:rPr lang="en-US" dirty="0" smtClean="0"/>
              <a:t>Applications are accepted from the first Tuesday in October until the second Friday in November. The application period is extended only if the deadline falls on a Holiday. This year, the application date is October 11 through November 14, 2022.</a:t>
            </a:r>
          </a:p>
          <a:p>
            <a:r>
              <a:rPr lang="en-US" dirty="0" smtClean="0"/>
              <a:t>A household may file an application:</a:t>
            </a:r>
          </a:p>
          <a:p>
            <a:pPr lvl="1"/>
            <a:r>
              <a:rPr lang="en-US" dirty="0" smtClean="0"/>
              <a:t>Online at </a:t>
            </a:r>
            <a:r>
              <a:rPr lang="en-US" dirty="0" smtClean="0">
                <a:hlinkClick r:id="rId2"/>
              </a:rPr>
              <a:t>www.commonhelp.Virginia.gov/</a:t>
            </a:r>
            <a:r>
              <a:rPr lang="en-US" dirty="0" smtClean="0"/>
              <a:t> </a:t>
            </a:r>
          </a:p>
          <a:p>
            <a:pPr lvl="1"/>
            <a:r>
              <a:rPr lang="en-US" dirty="0" smtClean="0"/>
              <a:t>Through the call center by calling 855-635-4370, or</a:t>
            </a:r>
          </a:p>
          <a:p>
            <a:pPr lvl="1"/>
            <a:r>
              <a:rPr lang="en-US" dirty="0" smtClean="0"/>
              <a:t>They may complete and return a paper application to their local department of social services</a:t>
            </a:r>
          </a:p>
          <a:p>
            <a:r>
              <a:rPr lang="en-US" dirty="0" smtClean="0"/>
              <a:t>Applications post-marked or submitted on or prior to 11:59pm the day of the deadline are considered timely.</a:t>
            </a:r>
          </a:p>
          <a:p>
            <a:r>
              <a:rPr lang="en-US" dirty="0" smtClean="0"/>
              <a:t>In </a:t>
            </a:r>
            <a:r>
              <a:rPr lang="en-US" dirty="0"/>
              <a:t>2022, Local agencies have until December 8, 2022 to determine eligibility (approve or deny) on all applications received.</a:t>
            </a:r>
          </a:p>
          <a:p>
            <a:pPr marL="0" indent="0">
              <a:buNone/>
            </a:pPr>
            <a:r>
              <a:rPr lang="en-US" sz="1500" b="1" dirty="0" smtClean="0"/>
              <a:t>*Please note the exact calendar dates for the application period and deadline/Benefit Determination will vary each year</a:t>
            </a:r>
          </a:p>
        </p:txBody>
      </p:sp>
      <p:sp>
        <p:nvSpPr>
          <p:cNvPr id="4" name="Slide Number Placeholder 3"/>
          <p:cNvSpPr>
            <a:spLocks noGrp="1"/>
          </p:cNvSpPr>
          <p:nvPr>
            <p:ph type="sldNum" sz="quarter" idx="12"/>
          </p:nvPr>
        </p:nvSpPr>
        <p:spPr/>
        <p:txBody>
          <a:bodyPr/>
          <a:lstStyle/>
          <a:p>
            <a:fld id="{2C2271F3-9122-4F2A-A3AE-D7BE7AB66234}" type="slidenum">
              <a:rPr lang="en-US" smtClean="0"/>
              <a:t>5</a:t>
            </a:fld>
            <a:endParaRPr lang="en-US"/>
          </a:p>
        </p:txBody>
      </p:sp>
    </p:spTree>
    <p:extLst>
      <p:ext uri="{BB962C8B-B14F-4D97-AF65-F5344CB8AC3E}">
        <p14:creationId xmlns:p14="http://schemas.microsoft.com/office/powerpoint/2010/main" val="4024779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schedule / deadlines</a:t>
            </a:r>
            <a:endParaRPr lang="en-US" dirty="0"/>
          </a:p>
        </p:txBody>
      </p:sp>
      <p:sp>
        <p:nvSpPr>
          <p:cNvPr id="3" name="Content Placeholder 2"/>
          <p:cNvSpPr>
            <a:spLocks noGrp="1"/>
          </p:cNvSpPr>
          <p:nvPr>
            <p:ph idx="1"/>
          </p:nvPr>
        </p:nvSpPr>
        <p:spPr>
          <a:xfrm>
            <a:off x="1154954" y="2603499"/>
            <a:ext cx="10674057" cy="3988493"/>
          </a:xfrm>
        </p:spPr>
        <p:txBody>
          <a:bodyPr>
            <a:normAutofit/>
          </a:bodyPr>
          <a:lstStyle/>
          <a:p>
            <a:r>
              <a:rPr lang="en-US" sz="2000" dirty="0" smtClean="0"/>
              <a:t>The Implementation schedule can be found on the </a:t>
            </a:r>
            <a:r>
              <a:rPr lang="en-US" sz="2000" dirty="0"/>
              <a:t>Energy Assistance Home Page on FUSION: </a:t>
            </a:r>
            <a:r>
              <a:rPr lang="en-US" sz="2000" dirty="0">
                <a:hlinkClick r:id="rId2"/>
              </a:rPr>
              <a:t>https://fusion.dss.virginia.gov/bp/BP-Home/ENERGY-ASSISTANCE</a:t>
            </a:r>
            <a:endParaRPr lang="en-US" sz="2000" dirty="0" smtClean="0"/>
          </a:p>
          <a:p>
            <a:r>
              <a:rPr lang="en-US" sz="2000" dirty="0" smtClean="0"/>
              <a:t>Public website Energy Assistance page: </a:t>
            </a:r>
            <a:r>
              <a:rPr lang="en-US" sz="2000" dirty="0" smtClean="0">
                <a:hlinkClick r:id="rId3"/>
              </a:rPr>
              <a:t>https</a:t>
            </a:r>
            <a:r>
              <a:rPr lang="en-US" sz="2000" dirty="0">
                <a:hlinkClick r:id="rId3"/>
              </a:rPr>
              <a:t>://</a:t>
            </a:r>
            <a:r>
              <a:rPr lang="en-US" sz="2000" dirty="0" smtClean="0">
                <a:hlinkClick r:id="rId3"/>
              </a:rPr>
              <a:t>www.dss.virginia.gov/benefit/ea/index.cgi</a:t>
            </a:r>
            <a:endParaRPr lang="en-US" sz="2000" dirty="0" smtClean="0"/>
          </a:p>
          <a:p>
            <a:r>
              <a:rPr lang="en-US" sz="2000" dirty="0" smtClean="0"/>
              <a:t>There is an Energy Assistance information sheet available on the Public Website. I’ve also sent a copy to Janet to forward to you all that you can keep for your reference. Income limits are updated for EAP each May. </a:t>
            </a:r>
          </a:p>
          <a:p>
            <a:r>
              <a:rPr lang="en-US" sz="2000" dirty="0" smtClean="0">
                <a:solidFill>
                  <a:schemeClr val="tx1"/>
                </a:solidFill>
              </a:rPr>
              <a:t>Virginia’s EAP income limit is currently set at 150% FPL (federal poverty limit) which is the maximum FPL states are allowed to use.</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2C2271F3-9122-4F2A-A3AE-D7BE7AB66234}" type="slidenum">
              <a:rPr lang="en-US" smtClean="0"/>
              <a:t>6</a:t>
            </a:fld>
            <a:endParaRPr lang="en-US"/>
          </a:p>
        </p:txBody>
      </p:sp>
    </p:spTree>
    <p:extLst>
      <p:ext uri="{BB962C8B-B14F-4D97-AF65-F5344CB8AC3E}">
        <p14:creationId xmlns:p14="http://schemas.microsoft.com/office/powerpoint/2010/main" val="3403082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Fuel Assistance Pre-approvals	</a:t>
            </a:r>
            <a:endParaRPr lang="en-US" dirty="0"/>
          </a:p>
        </p:txBody>
      </p:sp>
      <p:sp>
        <p:nvSpPr>
          <p:cNvPr id="3" name="Content Placeholder 2"/>
          <p:cNvSpPr>
            <a:spLocks noGrp="1"/>
          </p:cNvSpPr>
          <p:nvPr>
            <p:ph idx="1"/>
          </p:nvPr>
        </p:nvSpPr>
        <p:spPr>
          <a:xfrm>
            <a:off x="1154954" y="2603499"/>
            <a:ext cx="10391424" cy="4146435"/>
          </a:xfrm>
        </p:spPr>
        <p:txBody>
          <a:bodyPr>
            <a:normAutofit/>
          </a:bodyPr>
          <a:lstStyle/>
          <a:p>
            <a:r>
              <a:rPr lang="en-US" dirty="0" smtClean="0"/>
              <a:t>Households who meet certain criteria, are preapproved to receive Fuel Assistance.</a:t>
            </a:r>
          </a:p>
          <a:p>
            <a:r>
              <a:rPr lang="en-US" dirty="0" smtClean="0"/>
              <a:t>The preapproval process is an automated job in VaCMS that runs in September of each year.</a:t>
            </a:r>
          </a:p>
          <a:p>
            <a:r>
              <a:rPr lang="en-US" dirty="0" smtClean="0"/>
              <a:t>Households who received Energy Assistance in the past year are matched with open SNAP cases, whose income has already been verified.</a:t>
            </a:r>
          </a:p>
          <a:p>
            <a:r>
              <a:rPr lang="en-US" dirty="0" smtClean="0"/>
              <a:t>Preapproved households are sent a letter with the information that was used to determine eligibility and are instructed to call their local department of social services to report any changes.</a:t>
            </a:r>
          </a:p>
          <a:p>
            <a:r>
              <a:rPr lang="en-US" dirty="0" smtClean="0"/>
              <a:t>Households who are not preapproved, have to file an application during the application period.</a:t>
            </a:r>
          </a:p>
          <a:p>
            <a:r>
              <a:rPr lang="en-US" dirty="0" smtClean="0"/>
              <a:t>Being preapproved does not give the household a larger benefit than a household who files an application.</a:t>
            </a:r>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7</a:t>
            </a:fld>
            <a:endParaRPr lang="en-US"/>
          </a:p>
        </p:txBody>
      </p:sp>
    </p:spTree>
    <p:extLst>
      <p:ext uri="{BB962C8B-B14F-4D97-AF65-F5344CB8AC3E}">
        <p14:creationId xmlns:p14="http://schemas.microsoft.com/office/powerpoint/2010/main" val="820320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 Determination (BD)</a:t>
            </a:r>
            <a:endParaRPr lang="en-US" dirty="0"/>
          </a:p>
        </p:txBody>
      </p:sp>
      <p:sp>
        <p:nvSpPr>
          <p:cNvPr id="3" name="Content Placeholder 2"/>
          <p:cNvSpPr>
            <a:spLocks noGrp="1"/>
          </p:cNvSpPr>
          <p:nvPr>
            <p:ph idx="1"/>
          </p:nvPr>
        </p:nvSpPr>
        <p:spPr>
          <a:xfrm>
            <a:off x="1154954" y="2603499"/>
            <a:ext cx="10457926" cy="3880427"/>
          </a:xfrm>
        </p:spPr>
        <p:txBody>
          <a:bodyPr>
            <a:normAutofit/>
          </a:bodyPr>
          <a:lstStyle/>
          <a:p>
            <a:r>
              <a:rPr lang="en-US" dirty="0" smtClean="0"/>
              <a:t>Benefit </a:t>
            </a:r>
            <a:r>
              <a:rPr lang="en-US" dirty="0"/>
              <a:t>Determination is a process where all approved households are assigned a benefit amount</a:t>
            </a:r>
            <a:r>
              <a:rPr lang="en-US" dirty="0" smtClean="0"/>
              <a:t>.</a:t>
            </a:r>
          </a:p>
          <a:p>
            <a:r>
              <a:rPr lang="en-US" dirty="0" smtClean="0"/>
              <a:t>A list of approved households and Credit Authorizations are sent to vendors </a:t>
            </a:r>
            <a:r>
              <a:rPr lang="en-US" dirty="0"/>
              <a:t>b</a:t>
            </a:r>
            <a:r>
              <a:rPr lang="en-US" dirty="0" smtClean="0"/>
              <a:t>y a central print vendor.</a:t>
            </a:r>
          </a:p>
          <a:p>
            <a:r>
              <a:rPr lang="en-US" dirty="0" smtClean="0"/>
              <a:t>Copies of the materials that are mailed are available in VaCMS.</a:t>
            </a:r>
          </a:p>
          <a:p>
            <a:r>
              <a:rPr lang="en-US" dirty="0" smtClean="0"/>
              <a:t>16 </a:t>
            </a:r>
            <a:r>
              <a:rPr lang="en-US" dirty="0" smtClean="0"/>
              <a:t>Fuel vendors (usually larger vendors) are sent Credit Authorization information by electronic file. For these vendors, billing files and payment information files are exchanged weekly during the payment season.</a:t>
            </a:r>
          </a:p>
          <a:p>
            <a:r>
              <a:rPr lang="en-US" dirty="0" smtClean="0"/>
              <a:t>Vendors can begin sending payment requests to VDSS Home Office/EAP payment processors, once they receive the Authorizations.</a:t>
            </a:r>
          </a:p>
          <a:p>
            <a:r>
              <a:rPr lang="en-US" dirty="0" smtClean="0"/>
              <a:t>Fuel payments are made from VDSS to the vendor within 30 days of receipt.</a:t>
            </a:r>
          </a:p>
        </p:txBody>
      </p:sp>
      <p:sp>
        <p:nvSpPr>
          <p:cNvPr id="4" name="Slide Number Placeholder 3"/>
          <p:cNvSpPr>
            <a:spLocks noGrp="1"/>
          </p:cNvSpPr>
          <p:nvPr>
            <p:ph type="sldNum" sz="quarter" idx="12"/>
          </p:nvPr>
        </p:nvSpPr>
        <p:spPr/>
        <p:txBody>
          <a:bodyPr/>
          <a:lstStyle/>
          <a:p>
            <a:fld id="{2C2271F3-9122-4F2A-A3AE-D7BE7AB66234}" type="slidenum">
              <a:rPr lang="en-US" smtClean="0"/>
              <a:t>8</a:t>
            </a:fld>
            <a:endParaRPr lang="en-US"/>
          </a:p>
        </p:txBody>
      </p:sp>
    </p:spTree>
    <p:extLst>
      <p:ext uri="{BB962C8B-B14F-4D97-AF65-F5344CB8AC3E}">
        <p14:creationId xmlns:p14="http://schemas.microsoft.com/office/powerpoint/2010/main" val="28093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Fuel </a:t>
            </a:r>
            <a:r>
              <a:rPr lang="en-US" dirty="0"/>
              <a:t>benefit payments	</a:t>
            </a:r>
          </a:p>
        </p:txBody>
      </p:sp>
      <p:sp>
        <p:nvSpPr>
          <p:cNvPr id="3" name="Content Placeholder 2"/>
          <p:cNvSpPr>
            <a:spLocks noGrp="1"/>
          </p:cNvSpPr>
          <p:nvPr>
            <p:ph idx="1"/>
          </p:nvPr>
        </p:nvSpPr>
        <p:spPr>
          <a:xfrm>
            <a:off x="1154954" y="2603500"/>
            <a:ext cx="10657431" cy="4121496"/>
          </a:xfrm>
        </p:spPr>
        <p:txBody>
          <a:bodyPr>
            <a:normAutofit/>
          </a:bodyPr>
          <a:lstStyle/>
          <a:p>
            <a:r>
              <a:rPr lang="en-US" dirty="0" smtClean="0"/>
              <a:t>No payments are made to vendors until they bill VDSS.</a:t>
            </a:r>
          </a:p>
          <a:p>
            <a:r>
              <a:rPr lang="en-US" dirty="0" smtClean="0"/>
              <a:t>Pledges are not typically made for Fuel Assistance approvals</a:t>
            </a:r>
          </a:p>
          <a:p>
            <a:r>
              <a:rPr lang="en-US" dirty="0" smtClean="0"/>
              <a:t>Some vendors begin billing immediately in December, and some vendors choose to wait until January, or later.</a:t>
            </a:r>
            <a:endParaRPr lang="en-US" dirty="0"/>
          </a:p>
          <a:p>
            <a:r>
              <a:rPr lang="en-US" dirty="0"/>
              <a:t>The deadline for vendors to bill is late April (exact date designated by </a:t>
            </a:r>
            <a:r>
              <a:rPr lang="en-US" dirty="0" smtClean="0"/>
              <a:t>Home </a:t>
            </a:r>
            <a:r>
              <a:rPr lang="en-US" dirty="0"/>
              <a:t>O</a:t>
            </a:r>
            <a:r>
              <a:rPr lang="en-US" dirty="0" smtClean="0"/>
              <a:t>ffice </a:t>
            </a:r>
            <a:r>
              <a:rPr lang="en-US" dirty="0"/>
              <a:t>each year</a:t>
            </a:r>
            <a:r>
              <a:rPr lang="en-US" dirty="0" smtClean="0"/>
              <a:t>).</a:t>
            </a:r>
            <a:endParaRPr lang="en-US" dirty="0"/>
          </a:p>
          <a:p>
            <a:r>
              <a:rPr lang="en-US" dirty="0"/>
              <a:t>The only households who receive their Fuel benefit right away are direct </a:t>
            </a:r>
            <a:r>
              <a:rPr lang="en-US" dirty="0" smtClean="0"/>
              <a:t>pays.</a:t>
            </a:r>
            <a:endParaRPr lang="en-US" dirty="0"/>
          </a:p>
          <a:p>
            <a:r>
              <a:rPr lang="en-US" dirty="0"/>
              <a:t>The Fuel-After Benefit Determination PowerPoint 2020 guide on the EAP Training FUSION page is a great resource that has detailed information about how BD works </a:t>
            </a:r>
            <a:r>
              <a:rPr lang="en-US" dirty="0">
                <a:hlinkClick r:id="rId2"/>
              </a:rPr>
              <a:t>https://fusion.dss.virginia.gov/bp/BP-Home/ENERGY-ASSISTANCE/Training-Documents </a:t>
            </a:r>
            <a:r>
              <a:rPr lang="en-US" dirty="0" smtClean="0"/>
              <a:t>.</a:t>
            </a:r>
            <a:endParaRPr lang="en-US" dirty="0"/>
          </a:p>
          <a:p>
            <a:endParaRPr lang="en-US" dirty="0"/>
          </a:p>
        </p:txBody>
      </p:sp>
      <p:sp>
        <p:nvSpPr>
          <p:cNvPr id="4" name="Slide Number Placeholder 3"/>
          <p:cNvSpPr>
            <a:spLocks noGrp="1"/>
          </p:cNvSpPr>
          <p:nvPr>
            <p:ph type="sldNum" sz="quarter" idx="12"/>
          </p:nvPr>
        </p:nvSpPr>
        <p:spPr/>
        <p:txBody>
          <a:bodyPr/>
          <a:lstStyle/>
          <a:p>
            <a:fld id="{2C2271F3-9122-4F2A-A3AE-D7BE7AB66234}" type="slidenum">
              <a:rPr lang="en-US" smtClean="0"/>
              <a:t>9</a:t>
            </a:fld>
            <a:endParaRPr lang="en-US"/>
          </a:p>
        </p:txBody>
      </p:sp>
    </p:spTree>
    <p:extLst>
      <p:ext uri="{BB962C8B-B14F-4D97-AF65-F5344CB8AC3E}">
        <p14:creationId xmlns:p14="http://schemas.microsoft.com/office/powerpoint/2010/main" val="618525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2081</TotalTime>
  <Words>2094</Words>
  <Application>Microsoft Office PowerPoint</Application>
  <PresentationFormat>Widescreen</PresentationFormat>
  <Paragraphs>154</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Century Gothic</vt:lpstr>
      <vt:lpstr>Wingdings 3</vt:lpstr>
      <vt:lpstr>Ion Boardroom</vt:lpstr>
      <vt:lpstr>Energy Assistance Program overview</vt:lpstr>
      <vt:lpstr>Energy Assistance Program (EAP) Agenda:</vt:lpstr>
      <vt:lpstr>Energy Assistance in Virginia</vt:lpstr>
      <vt:lpstr>Fuel Assistance purpose</vt:lpstr>
      <vt:lpstr>Fuel Assistance applications</vt:lpstr>
      <vt:lpstr>Implementation schedule / deadlines</vt:lpstr>
      <vt:lpstr>Fuel Assistance Pre-approvals </vt:lpstr>
      <vt:lpstr>Benefit Determination (BD)</vt:lpstr>
      <vt:lpstr>Fuel benefit payments </vt:lpstr>
      <vt:lpstr>How is a household’s benefit determined?</vt:lpstr>
      <vt:lpstr>Direct payments</vt:lpstr>
      <vt:lpstr>Crisis Assistance</vt:lpstr>
      <vt:lpstr>Crisis Assistance</vt:lpstr>
      <vt:lpstr>Can a household receive both Fuel and Crisis Assistance?</vt:lpstr>
      <vt:lpstr>Crisis payments</vt:lpstr>
      <vt:lpstr>Weatherization Assistance Program (WAP)</vt:lpstr>
      <vt:lpstr>Low Income Household Water Assistance Program - LIHWAP</vt:lpstr>
      <vt:lpstr>Future of Energy Assistance in Virginia</vt:lpstr>
      <vt:lpstr>Percentage of Income Payment Program “PIPP”</vt:lpstr>
      <vt:lpstr>Energy Assistance team members</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Assistance overview</dc:title>
  <dc:creator>Hicks, Brooke (VDSS)</dc:creator>
  <cp:lastModifiedBy>Hicks, Brooke (VDSS)</cp:lastModifiedBy>
  <cp:revision>42</cp:revision>
  <dcterms:created xsi:type="dcterms:W3CDTF">2022-10-31T12:37:14Z</dcterms:created>
  <dcterms:modified xsi:type="dcterms:W3CDTF">2022-11-15T14:44:25Z</dcterms:modified>
</cp:coreProperties>
</file>