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sldIdLst>
    <p:sldId id="256" r:id="rId5"/>
    <p:sldId id="257" r:id="rId6"/>
    <p:sldId id="258" r:id="rId7"/>
    <p:sldId id="259" r:id="rId8"/>
    <p:sldId id="260" r:id="rId9"/>
    <p:sldId id="261" r:id="rId10"/>
    <p:sldId id="262" r:id="rId11"/>
    <p:sldId id="263" r:id="rId12"/>
    <p:sldId id="304" r:id="rId13"/>
    <p:sldId id="264" r:id="rId14"/>
    <p:sldId id="265" r:id="rId15"/>
    <p:sldId id="305" r:id="rId16"/>
    <p:sldId id="306" r:id="rId17"/>
    <p:sldId id="266" r:id="rId18"/>
    <p:sldId id="267" r:id="rId19"/>
    <p:sldId id="268" r:id="rId20"/>
    <p:sldId id="269" r:id="rId21"/>
    <p:sldId id="270" r:id="rId22"/>
    <p:sldId id="271" r:id="rId23"/>
    <p:sldId id="272"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7" r:id="rId47"/>
    <p:sldId id="297" r:id="rId48"/>
    <p:sldId id="299" r:id="rId49"/>
    <p:sldId id="303" r:id="rId50"/>
    <p:sldId id="300" r:id="rId51"/>
    <p:sldId id="301" r:id="rId52"/>
    <p:sldId id="30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p:normalViewPr>
  <p:slideViewPr>
    <p:cSldViewPr snapToGrid="0">
      <p:cViewPr varScale="1">
        <p:scale>
          <a:sx n="63" d="100"/>
          <a:sy n="63" d="100"/>
        </p:scale>
        <p:origin x="8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2T21:50:30.6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3,'78'-1,"-11"0,132 14,52 22,-143-26,175-6,-139-5,-97 4,0 3,63 14,49 6,224 7,17-28,-219-6,1142 2,-1280-2,60-11,18-1,-46 7,106-23,-86 12,-37 5,-39 8,0 0,33-2,15 5,-30 2,60-9,-64 3,-1 1,66 0,-95 5,0 0,0 1,0-1,0 1,0 0,0-1,0 1,0 1,-1-1,1 0,0 1,4 3,5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2T21:51:44.964"/>
    </inkml:context>
    <inkml:brush xml:id="br0">
      <inkml:brushProperty name="width" value="0.035" units="cm"/>
      <inkml:brushProperty name="height" value="0.035" units="cm"/>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6707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94493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42506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59240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73966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28116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3898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742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655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3299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387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7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668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811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787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4/30/2024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141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4/30/2024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523709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 splash of colors on a white surface">
            <a:extLst>
              <a:ext uri="{FF2B5EF4-FFF2-40B4-BE49-F238E27FC236}">
                <a16:creationId xmlns:a16="http://schemas.microsoft.com/office/drawing/2014/main" id="{54EBDE02-9083-F773-C7F6-BE03E378B0D7}"/>
              </a:ext>
            </a:extLst>
          </p:cNvPr>
          <p:cNvPicPr>
            <a:picLocks noChangeAspect="1"/>
          </p:cNvPicPr>
          <p:nvPr/>
        </p:nvPicPr>
        <p:blipFill rotWithShape="1">
          <a:blip r:embed="rId3"/>
          <a:srcRect t="2397" b="22603"/>
          <a:stretch/>
        </p:blipFill>
        <p:spPr>
          <a:xfrm>
            <a:off x="-175471" y="0"/>
            <a:ext cx="12367471" cy="6857990"/>
          </a:xfrm>
          <a:prstGeom prst="rect">
            <a:avLst/>
          </a:prstGeom>
        </p:spPr>
      </p:pic>
      <p:sp>
        <p:nvSpPr>
          <p:cNvPr id="2" name="Title 1">
            <a:extLst>
              <a:ext uri="{FF2B5EF4-FFF2-40B4-BE49-F238E27FC236}">
                <a16:creationId xmlns:a16="http://schemas.microsoft.com/office/drawing/2014/main" id="{36643FC3-70FB-A06B-EB2D-0246C169EFF5}"/>
              </a:ext>
            </a:extLst>
          </p:cNvPr>
          <p:cNvSpPr>
            <a:spLocks noGrp="1"/>
          </p:cNvSpPr>
          <p:nvPr>
            <p:ph type="ctrTitle"/>
          </p:nvPr>
        </p:nvSpPr>
        <p:spPr>
          <a:xfrm>
            <a:off x="2480733" y="2074340"/>
            <a:ext cx="7219954" cy="1721806"/>
          </a:xfrm>
        </p:spPr>
        <p:txBody>
          <a:bodyPr>
            <a:normAutofit/>
          </a:bodyPr>
          <a:lstStyle/>
          <a:p>
            <a:r>
              <a:rPr lang="en-US" sz="4800" dirty="0"/>
              <a:t>SNAP</a:t>
            </a:r>
          </a:p>
        </p:txBody>
      </p:sp>
      <p:sp>
        <p:nvSpPr>
          <p:cNvPr id="3" name="Subtitle 2">
            <a:extLst>
              <a:ext uri="{FF2B5EF4-FFF2-40B4-BE49-F238E27FC236}">
                <a16:creationId xmlns:a16="http://schemas.microsoft.com/office/drawing/2014/main" id="{09F6B6B4-27C6-D13C-9D5E-3DDD7A41B1B9}"/>
              </a:ext>
            </a:extLst>
          </p:cNvPr>
          <p:cNvSpPr>
            <a:spLocks noGrp="1"/>
          </p:cNvSpPr>
          <p:nvPr>
            <p:ph type="subTitle" idx="1"/>
          </p:nvPr>
        </p:nvSpPr>
        <p:spPr>
          <a:xfrm>
            <a:off x="2480732" y="4636655"/>
            <a:ext cx="9194032" cy="1080654"/>
          </a:xfrm>
        </p:spPr>
        <p:txBody>
          <a:bodyPr>
            <a:normAutofit/>
          </a:bodyPr>
          <a:lstStyle/>
          <a:p>
            <a:r>
              <a:rPr lang="en-US" dirty="0">
                <a:solidFill>
                  <a:srgbClr val="93A94E"/>
                </a:solidFill>
              </a:rPr>
              <a:t> Repayment Agreement,  Claim Payment, TOP Certification and TOP Payment</a:t>
            </a:r>
          </a:p>
        </p:txBody>
      </p:sp>
    </p:spTree>
    <p:extLst>
      <p:ext uri="{BB962C8B-B14F-4D97-AF65-F5344CB8AC3E}">
        <p14:creationId xmlns:p14="http://schemas.microsoft.com/office/powerpoint/2010/main" val="45602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E4E4-2A96-FB75-1CAF-9C82A8C428FD}"/>
              </a:ext>
            </a:extLst>
          </p:cNvPr>
          <p:cNvSpPr>
            <a:spLocks noGrp="1"/>
          </p:cNvSpPr>
          <p:nvPr>
            <p:ph type="title"/>
          </p:nvPr>
        </p:nvSpPr>
        <p:spPr/>
        <p:txBody>
          <a:bodyPr/>
          <a:lstStyle/>
          <a:p>
            <a:pPr algn="ctr"/>
            <a:r>
              <a:rPr lang="en-US" dirty="0"/>
              <a:t>Enter a Repayment Agreement</a:t>
            </a:r>
          </a:p>
        </p:txBody>
      </p:sp>
      <p:pic>
        <p:nvPicPr>
          <p:cNvPr id="5" name="Content Placeholder 4">
            <a:extLst>
              <a:ext uri="{FF2B5EF4-FFF2-40B4-BE49-F238E27FC236}">
                <a16:creationId xmlns:a16="http://schemas.microsoft.com/office/drawing/2014/main" id="{605174B4-0A08-FDD6-3EBD-129079583798}"/>
              </a:ext>
            </a:extLst>
          </p:cNvPr>
          <p:cNvPicPr>
            <a:picLocks noGrp="1" noChangeAspect="1"/>
          </p:cNvPicPr>
          <p:nvPr>
            <p:ph idx="1"/>
          </p:nvPr>
        </p:nvPicPr>
        <p:blipFill>
          <a:blip r:embed="rId2"/>
          <a:stretch>
            <a:fillRect/>
          </a:stretch>
        </p:blipFill>
        <p:spPr>
          <a:xfrm>
            <a:off x="874371" y="1605279"/>
            <a:ext cx="8236073" cy="2874565"/>
          </a:xfrm>
        </p:spPr>
      </p:pic>
      <p:pic>
        <p:nvPicPr>
          <p:cNvPr id="7" name="Picture 6">
            <a:extLst>
              <a:ext uri="{FF2B5EF4-FFF2-40B4-BE49-F238E27FC236}">
                <a16:creationId xmlns:a16="http://schemas.microsoft.com/office/drawing/2014/main" id="{758462CF-F6C1-3872-4F36-1BF4953C0D24}"/>
              </a:ext>
            </a:extLst>
          </p:cNvPr>
          <p:cNvPicPr>
            <a:picLocks noChangeAspect="1"/>
          </p:cNvPicPr>
          <p:nvPr/>
        </p:nvPicPr>
        <p:blipFill>
          <a:blip r:embed="rId3"/>
          <a:stretch>
            <a:fillRect/>
          </a:stretch>
        </p:blipFill>
        <p:spPr>
          <a:xfrm>
            <a:off x="874371" y="4479844"/>
            <a:ext cx="8831691" cy="1943200"/>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66CF4C3C-7F14-D6C5-E1E6-D1D2D865EB63}"/>
                  </a:ext>
                </a:extLst>
              </p14:cNvPr>
              <p14:cNvContentPartPr/>
              <p14:nvPr/>
            </p14:nvContentPartPr>
            <p14:xfrm>
              <a:off x="954920" y="1695920"/>
              <a:ext cx="1787400" cy="52560"/>
            </p14:xfrm>
          </p:contentPart>
        </mc:Choice>
        <mc:Fallback xmlns="">
          <p:pic>
            <p:nvPicPr>
              <p:cNvPr id="12" name="Ink 11">
                <a:extLst>
                  <a:ext uri="{FF2B5EF4-FFF2-40B4-BE49-F238E27FC236}">
                    <a16:creationId xmlns:a16="http://schemas.microsoft.com/office/drawing/2014/main" id="{66CF4C3C-7F14-D6C5-E1E6-D1D2D865EB63}"/>
                  </a:ext>
                </a:extLst>
              </p:cNvPr>
              <p:cNvPicPr/>
              <p:nvPr/>
            </p:nvPicPr>
            <p:blipFill>
              <a:blip r:embed="rId5"/>
              <a:stretch>
                <a:fillRect/>
              </a:stretch>
            </p:blipFill>
            <p:spPr>
              <a:xfrm>
                <a:off x="901280" y="1588280"/>
                <a:ext cx="1895040" cy="268200"/>
              </a:xfrm>
              <a:prstGeom prst="rect">
                <a:avLst/>
              </a:prstGeom>
            </p:spPr>
          </p:pic>
        </mc:Fallback>
      </mc:AlternateContent>
      <p:sp>
        <p:nvSpPr>
          <p:cNvPr id="3" name="Arrow: Right 2">
            <a:extLst>
              <a:ext uri="{FF2B5EF4-FFF2-40B4-BE49-F238E27FC236}">
                <a16:creationId xmlns:a16="http://schemas.microsoft.com/office/drawing/2014/main" id="{C2494952-823E-8E60-0DA9-F38B0721EDD9}"/>
              </a:ext>
            </a:extLst>
          </p:cNvPr>
          <p:cNvSpPr/>
          <p:nvPr/>
        </p:nvSpPr>
        <p:spPr>
          <a:xfrm>
            <a:off x="162673" y="4777217"/>
            <a:ext cx="770196" cy="951008"/>
          </a:xfrm>
          <a:prstGeom prst="rightArrow">
            <a:avLst>
              <a:gd name="adj1" fmla="val 4466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0999358D-2227-755C-3CE2-273C2314CB65}"/>
              </a:ext>
            </a:extLst>
          </p:cNvPr>
          <p:cNvSpPr/>
          <p:nvPr/>
        </p:nvSpPr>
        <p:spPr>
          <a:xfrm>
            <a:off x="7666097" y="5475523"/>
            <a:ext cx="526473" cy="3754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30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E9AC-A7DA-66D4-C30F-5CB03652C2CB}"/>
              </a:ext>
            </a:extLst>
          </p:cNvPr>
          <p:cNvSpPr>
            <a:spLocks noGrp="1"/>
          </p:cNvSpPr>
          <p:nvPr>
            <p:ph type="title"/>
          </p:nvPr>
        </p:nvSpPr>
        <p:spPr/>
        <p:txBody>
          <a:bodyPr/>
          <a:lstStyle/>
          <a:p>
            <a:pPr algn="ctr"/>
            <a:r>
              <a:rPr lang="en-US" dirty="0"/>
              <a:t>Enter a Repayment Agreement</a:t>
            </a:r>
            <a:br>
              <a:rPr lang="en-US" dirty="0"/>
            </a:b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1C6097B-F590-7032-4880-3C7C28A09DCA}"/>
                  </a:ext>
                </a:extLst>
              </p14:cNvPr>
              <p14:cNvContentPartPr/>
              <p14:nvPr/>
            </p14:nvContentPartPr>
            <p14:xfrm>
              <a:off x="1584560" y="1087000"/>
              <a:ext cx="360" cy="360"/>
            </p14:xfrm>
          </p:contentPart>
        </mc:Choice>
        <mc:Fallback xmlns="">
          <p:pic>
            <p:nvPicPr>
              <p:cNvPr id="7" name="Ink 6">
                <a:extLst>
                  <a:ext uri="{FF2B5EF4-FFF2-40B4-BE49-F238E27FC236}">
                    <a16:creationId xmlns:a16="http://schemas.microsoft.com/office/drawing/2014/main" id="{71C6097B-F590-7032-4880-3C7C28A09DCA}"/>
                  </a:ext>
                </a:extLst>
              </p:cNvPr>
              <p:cNvPicPr/>
              <p:nvPr/>
            </p:nvPicPr>
            <p:blipFill>
              <a:blip r:embed="rId4"/>
              <a:stretch>
                <a:fillRect/>
              </a:stretch>
            </p:blipFill>
            <p:spPr>
              <a:xfrm>
                <a:off x="1578440" y="1080880"/>
                <a:ext cx="12600" cy="12600"/>
              </a:xfrm>
              <a:prstGeom prst="rect">
                <a:avLst/>
              </a:prstGeom>
            </p:spPr>
          </p:pic>
        </mc:Fallback>
      </mc:AlternateContent>
      <p:sp>
        <p:nvSpPr>
          <p:cNvPr id="13" name="Arrow: Right 12">
            <a:extLst>
              <a:ext uri="{FF2B5EF4-FFF2-40B4-BE49-F238E27FC236}">
                <a16:creationId xmlns:a16="http://schemas.microsoft.com/office/drawing/2014/main" id="{5BDCCBE9-5316-50A5-DB37-C25A9E1BAF16}"/>
              </a:ext>
            </a:extLst>
          </p:cNvPr>
          <p:cNvSpPr/>
          <p:nvPr/>
        </p:nvSpPr>
        <p:spPr>
          <a:xfrm>
            <a:off x="614442" y="1541776"/>
            <a:ext cx="434979" cy="388624"/>
          </a:xfrm>
          <a:prstGeom prst="rightArrow">
            <a:avLst>
              <a:gd name="adj1" fmla="val 5460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CFDDC10-FE5F-4577-6C74-86CA10D93324}"/>
              </a:ext>
            </a:extLst>
          </p:cNvPr>
          <p:cNvSpPr/>
          <p:nvPr/>
        </p:nvSpPr>
        <p:spPr>
          <a:xfrm>
            <a:off x="614442" y="4303552"/>
            <a:ext cx="434979" cy="388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a:extLst>
              <a:ext uri="{FF2B5EF4-FFF2-40B4-BE49-F238E27FC236}">
                <a16:creationId xmlns:a16="http://schemas.microsoft.com/office/drawing/2014/main" id="{48D7113A-575E-CC53-BADD-859660CBBB45}"/>
              </a:ext>
            </a:extLst>
          </p:cNvPr>
          <p:cNvPicPr>
            <a:picLocks noGrp="1" noChangeAspect="1"/>
          </p:cNvPicPr>
          <p:nvPr>
            <p:ph idx="1"/>
          </p:nvPr>
        </p:nvPicPr>
        <p:blipFill>
          <a:blip r:embed="rId5"/>
          <a:stretch>
            <a:fillRect/>
          </a:stretch>
        </p:blipFill>
        <p:spPr>
          <a:xfrm>
            <a:off x="1112312" y="1626693"/>
            <a:ext cx="8004721" cy="4186075"/>
          </a:xfrm>
        </p:spPr>
      </p:pic>
    </p:spTree>
    <p:extLst>
      <p:ext uri="{BB962C8B-B14F-4D97-AF65-F5344CB8AC3E}">
        <p14:creationId xmlns:p14="http://schemas.microsoft.com/office/powerpoint/2010/main" val="142294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6CA3-B05C-420E-F4F7-94AC860CB6AD}"/>
              </a:ext>
            </a:extLst>
          </p:cNvPr>
          <p:cNvSpPr>
            <a:spLocks noGrp="1"/>
          </p:cNvSpPr>
          <p:nvPr>
            <p:ph type="title"/>
          </p:nvPr>
        </p:nvSpPr>
        <p:spPr/>
        <p:txBody>
          <a:bodyPr/>
          <a:lstStyle/>
          <a:p>
            <a:pPr algn="ctr"/>
            <a:r>
              <a:rPr lang="en-US" dirty="0"/>
              <a:t>Enter a Repayment Agreement</a:t>
            </a:r>
          </a:p>
        </p:txBody>
      </p:sp>
      <p:pic>
        <p:nvPicPr>
          <p:cNvPr id="10" name="Content Placeholder 9">
            <a:extLst>
              <a:ext uri="{FF2B5EF4-FFF2-40B4-BE49-F238E27FC236}">
                <a16:creationId xmlns:a16="http://schemas.microsoft.com/office/drawing/2014/main" id="{711693D5-900A-8D17-B0E1-0DB19E2374F8}"/>
              </a:ext>
            </a:extLst>
          </p:cNvPr>
          <p:cNvPicPr>
            <a:picLocks noGrp="1" noChangeAspect="1"/>
          </p:cNvPicPr>
          <p:nvPr>
            <p:ph idx="1"/>
          </p:nvPr>
        </p:nvPicPr>
        <p:blipFill>
          <a:blip r:embed="rId2"/>
          <a:stretch>
            <a:fillRect/>
          </a:stretch>
        </p:blipFill>
        <p:spPr>
          <a:xfrm>
            <a:off x="633141" y="2028841"/>
            <a:ext cx="8685054" cy="2514729"/>
          </a:xfrm>
        </p:spPr>
      </p:pic>
      <p:sp>
        <p:nvSpPr>
          <p:cNvPr id="11" name="Arrow: Left 10">
            <a:extLst>
              <a:ext uri="{FF2B5EF4-FFF2-40B4-BE49-F238E27FC236}">
                <a16:creationId xmlns:a16="http://schemas.microsoft.com/office/drawing/2014/main" id="{251C3977-238F-B420-056B-1312B29EAAB7}"/>
              </a:ext>
            </a:extLst>
          </p:cNvPr>
          <p:cNvSpPr/>
          <p:nvPr/>
        </p:nvSpPr>
        <p:spPr>
          <a:xfrm>
            <a:off x="8086988" y="3429000"/>
            <a:ext cx="503339" cy="3208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11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91-6D37-8EB3-80FA-2A5E1EEBC6E7}"/>
              </a:ext>
            </a:extLst>
          </p:cNvPr>
          <p:cNvSpPr>
            <a:spLocks noGrp="1"/>
          </p:cNvSpPr>
          <p:nvPr>
            <p:ph type="title"/>
          </p:nvPr>
        </p:nvSpPr>
        <p:spPr/>
        <p:txBody>
          <a:bodyPr/>
          <a:lstStyle/>
          <a:p>
            <a:pPr algn="ctr"/>
            <a:r>
              <a:rPr lang="en-US" dirty="0"/>
              <a:t>Enter a Repayment Agreement</a:t>
            </a:r>
          </a:p>
        </p:txBody>
      </p:sp>
      <p:pic>
        <p:nvPicPr>
          <p:cNvPr id="5" name="Content Placeholder 4">
            <a:extLst>
              <a:ext uri="{FF2B5EF4-FFF2-40B4-BE49-F238E27FC236}">
                <a16:creationId xmlns:a16="http://schemas.microsoft.com/office/drawing/2014/main" id="{7400499D-3566-EB13-6B52-31B85551208C}"/>
              </a:ext>
            </a:extLst>
          </p:cNvPr>
          <p:cNvPicPr>
            <a:picLocks noGrp="1" noChangeAspect="1"/>
          </p:cNvPicPr>
          <p:nvPr>
            <p:ph idx="1"/>
          </p:nvPr>
        </p:nvPicPr>
        <p:blipFill>
          <a:blip r:embed="rId2"/>
          <a:stretch>
            <a:fillRect/>
          </a:stretch>
        </p:blipFill>
        <p:spPr>
          <a:xfrm>
            <a:off x="1048623" y="1661020"/>
            <a:ext cx="7717871" cy="4381005"/>
          </a:xfrm>
        </p:spPr>
      </p:pic>
    </p:spTree>
    <p:extLst>
      <p:ext uri="{BB962C8B-B14F-4D97-AF65-F5344CB8AC3E}">
        <p14:creationId xmlns:p14="http://schemas.microsoft.com/office/powerpoint/2010/main" val="145726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8148-425B-1749-9EBB-B5F427FBB583}"/>
              </a:ext>
            </a:extLst>
          </p:cNvPr>
          <p:cNvSpPr>
            <a:spLocks noGrp="1"/>
          </p:cNvSpPr>
          <p:nvPr>
            <p:ph type="title"/>
          </p:nvPr>
        </p:nvSpPr>
        <p:spPr/>
        <p:txBody>
          <a:bodyPr/>
          <a:lstStyle/>
          <a:p>
            <a:pPr algn="ctr"/>
            <a:r>
              <a:rPr lang="en-US" dirty="0"/>
              <a:t>Claim Payment</a:t>
            </a:r>
          </a:p>
        </p:txBody>
      </p:sp>
      <p:sp>
        <p:nvSpPr>
          <p:cNvPr id="3" name="Content Placeholder 2">
            <a:extLst>
              <a:ext uri="{FF2B5EF4-FFF2-40B4-BE49-F238E27FC236}">
                <a16:creationId xmlns:a16="http://schemas.microsoft.com/office/drawing/2014/main" id="{B9E7B7A5-1444-C399-EA11-2A042D74C30C}"/>
              </a:ext>
            </a:extLst>
          </p:cNvPr>
          <p:cNvSpPr>
            <a:spLocks noGrp="1"/>
          </p:cNvSpPr>
          <p:nvPr>
            <p:ph idx="1"/>
          </p:nvPr>
        </p:nvSpPr>
        <p:spPr>
          <a:xfrm>
            <a:off x="677334" y="2130109"/>
            <a:ext cx="8596668" cy="3880773"/>
          </a:xfrm>
        </p:spPr>
        <p:txBody>
          <a:bodyPr/>
          <a:lstStyle/>
          <a:p>
            <a:pPr marL="0" indent="0">
              <a:buNone/>
            </a:pPr>
            <a:r>
              <a:rPr lang="en-US" dirty="0"/>
              <a:t> A claim payment is cash or form cash tender for a service provided, or a debt owed. </a:t>
            </a:r>
          </a:p>
          <a:p>
            <a:pPr marL="0" indent="0">
              <a:buNone/>
            </a:pPr>
            <a:r>
              <a:rPr lang="en-US" dirty="0"/>
              <a:t>All claim payments received from customers must be entered into </a:t>
            </a:r>
            <a:r>
              <a:rPr lang="en-US" dirty="0" err="1"/>
              <a:t>VaCMS</a:t>
            </a:r>
            <a:r>
              <a:rPr lang="en-US" dirty="0"/>
              <a:t>  by the local agency. The claim payment must be entered using the actual “Receive Date”.  This is very important because </a:t>
            </a:r>
            <a:r>
              <a:rPr lang="en-US" dirty="0" err="1"/>
              <a:t>VaCMS</a:t>
            </a:r>
            <a:r>
              <a:rPr lang="en-US" dirty="0"/>
              <a:t> uses the receive date to determine if the claim payment is late.  A late payment makes the claim delinquent. All payments </a:t>
            </a:r>
            <a:r>
              <a:rPr lang="en-US" b="1" dirty="0"/>
              <a:t>must </a:t>
            </a:r>
            <a:r>
              <a:rPr lang="en-US" dirty="0"/>
              <a:t>be entered by the 5</a:t>
            </a:r>
            <a:r>
              <a:rPr lang="en-US" baseline="30000" dirty="0"/>
              <a:t>th</a:t>
            </a:r>
            <a:r>
              <a:rPr lang="en-US" dirty="0"/>
              <a:t> calendar day of the month following  the payment receive date.</a:t>
            </a:r>
          </a:p>
          <a:p>
            <a:pPr marL="0" indent="0">
              <a:buNone/>
            </a:pPr>
            <a:endParaRPr lang="en-US" dirty="0"/>
          </a:p>
        </p:txBody>
      </p:sp>
    </p:spTree>
    <p:extLst>
      <p:ext uri="{BB962C8B-B14F-4D97-AF65-F5344CB8AC3E}">
        <p14:creationId xmlns:p14="http://schemas.microsoft.com/office/powerpoint/2010/main" val="303573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6E2B-B3D9-D3E2-F9B1-40FD2ED802D0}"/>
              </a:ext>
            </a:extLst>
          </p:cNvPr>
          <p:cNvSpPr>
            <a:spLocks noGrp="1"/>
          </p:cNvSpPr>
          <p:nvPr>
            <p:ph type="title"/>
          </p:nvPr>
        </p:nvSpPr>
        <p:spPr/>
        <p:txBody>
          <a:bodyPr/>
          <a:lstStyle/>
          <a:p>
            <a:pPr algn="ctr"/>
            <a:r>
              <a:rPr lang="en-US" dirty="0"/>
              <a:t>Claim Payment</a:t>
            </a:r>
          </a:p>
        </p:txBody>
      </p:sp>
      <p:sp>
        <p:nvSpPr>
          <p:cNvPr id="3" name="Content Placeholder 2">
            <a:extLst>
              <a:ext uri="{FF2B5EF4-FFF2-40B4-BE49-F238E27FC236}">
                <a16:creationId xmlns:a16="http://schemas.microsoft.com/office/drawing/2014/main" id="{7815C703-1B38-EBBF-6640-23DF32E11ECA}"/>
              </a:ext>
            </a:extLst>
          </p:cNvPr>
          <p:cNvSpPr>
            <a:spLocks noGrp="1"/>
          </p:cNvSpPr>
          <p:nvPr>
            <p:ph idx="1"/>
          </p:nvPr>
        </p:nvSpPr>
        <p:spPr>
          <a:xfrm>
            <a:off x="677334" y="1572127"/>
            <a:ext cx="8596668" cy="4469236"/>
          </a:xfrm>
        </p:spPr>
        <p:txBody>
          <a:bodyPr>
            <a:normAutofit/>
          </a:bodyPr>
          <a:lstStyle/>
          <a:p>
            <a:r>
              <a:rPr lang="en-US" dirty="0"/>
              <a:t>Type of Claim Payments</a:t>
            </a:r>
          </a:p>
          <a:p>
            <a:r>
              <a:rPr lang="en-US" b="1" dirty="0"/>
              <a:t>System Generated Payments</a:t>
            </a:r>
            <a:r>
              <a:rPr lang="en-US" dirty="0"/>
              <a:t> – These are payments generated by </a:t>
            </a:r>
            <a:r>
              <a:rPr lang="en-US" dirty="0" err="1"/>
              <a:t>VaCMS</a:t>
            </a:r>
            <a:r>
              <a:rPr lang="en-US" dirty="0"/>
              <a:t> after a specific function is performed</a:t>
            </a:r>
          </a:p>
          <a:p>
            <a:pPr lvl="1"/>
            <a:r>
              <a:rPr lang="en-US" dirty="0"/>
              <a:t>Allotment Reduction/Recoupment (AR)</a:t>
            </a:r>
          </a:p>
          <a:p>
            <a:pPr lvl="1"/>
            <a:r>
              <a:rPr lang="en-US" dirty="0"/>
              <a:t>Treasury Offset Program/Involuntary Payment (TP)</a:t>
            </a:r>
          </a:p>
          <a:p>
            <a:pPr lvl="1"/>
            <a:r>
              <a:rPr lang="en-US" dirty="0"/>
              <a:t>Restoration Offset (RO)</a:t>
            </a:r>
          </a:p>
          <a:p>
            <a:pPr lvl="1"/>
            <a:r>
              <a:rPr lang="en-US" dirty="0"/>
              <a:t>Expunged Benefits (Ex)</a:t>
            </a:r>
          </a:p>
          <a:p>
            <a:r>
              <a:rPr lang="en-US" b="1" dirty="0"/>
              <a:t>Manually entered Payments</a:t>
            </a:r>
          </a:p>
          <a:p>
            <a:pPr lvl="1"/>
            <a:r>
              <a:rPr lang="en-US" dirty="0"/>
              <a:t>EBT Account Debit (EB)</a:t>
            </a:r>
          </a:p>
          <a:p>
            <a:pPr lvl="1"/>
            <a:r>
              <a:rPr lang="en-US" dirty="0"/>
              <a:t>Cash (CH)</a:t>
            </a:r>
          </a:p>
          <a:p>
            <a:pPr lvl="1"/>
            <a:r>
              <a:rPr lang="en-US" dirty="0"/>
              <a:t>Check/Money Order (CM)</a:t>
            </a:r>
          </a:p>
          <a:p>
            <a:pPr lvl="1"/>
            <a:r>
              <a:rPr lang="en-US" dirty="0"/>
              <a:t>Credit Card/Debit Card (CD)</a:t>
            </a:r>
          </a:p>
          <a:p>
            <a:pPr marL="457200" lvl="1" indent="0">
              <a:buNone/>
            </a:pP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04178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D156-2068-1DB3-A8EF-9BDBA729A012}"/>
              </a:ext>
            </a:extLst>
          </p:cNvPr>
          <p:cNvSpPr>
            <a:spLocks noGrp="1"/>
          </p:cNvSpPr>
          <p:nvPr>
            <p:ph type="title"/>
          </p:nvPr>
        </p:nvSpPr>
        <p:spPr/>
        <p:txBody>
          <a:bodyPr/>
          <a:lstStyle/>
          <a:p>
            <a:pPr algn="ctr"/>
            <a:r>
              <a:rPr lang="en-US" dirty="0"/>
              <a:t>Claim Payment</a:t>
            </a:r>
          </a:p>
        </p:txBody>
      </p:sp>
      <p:sp>
        <p:nvSpPr>
          <p:cNvPr id="3" name="Content Placeholder 2">
            <a:extLst>
              <a:ext uri="{FF2B5EF4-FFF2-40B4-BE49-F238E27FC236}">
                <a16:creationId xmlns:a16="http://schemas.microsoft.com/office/drawing/2014/main" id="{7A2E8FF5-EDF3-B917-CD00-FB7840BF325C}"/>
              </a:ext>
            </a:extLst>
          </p:cNvPr>
          <p:cNvSpPr>
            <a:spLocks noGrp="1"/>
          </p:cNvSpPr>
          <p:nvPr>
            <p:ph idx="1"/>
          </p:nvPr>
        </p:nvSpPr>
        <p:spPr>
          <a:xfrm>
            <a:off x="677334" y="1604211"/>
            <a:ext cx="8596668" cy="4437151"/>
          </a:xfrm>
        </p:spPr>
        <p:txBody>
          <a:bodyPr>
            <a:normAutofit/>
          </a:bodyPr>
          <a:lstStyle/>
          <a:p>
            <a:pPr lvl="1"/>
            <a:r>
              <a:rPr lang="en-US" dirty="0"/>
              <a:t>Court Order Balance Reduction (CB)</a:t>
            </a:r>
          </a:p>
          <a:p>
            <a:pPr lvl="1"/>
            <a:r>
              <a:rPr lang="en-US" dirty="0"/>
              <a:t>Court Order Community Service (CC)</a:t>
            </a:r>
          </a:p>
          <a:p>
            <a:pPr lvl="1"/>
            <a:r>
              <a:rPr lang="en-US" dirty="0"/>
              <a:t>State Tax Offset (TX)</a:t>
            </a:r>
          </a:p>
          <a:p>
            <a:pPr lvl="1"/>
            <a:r>
              <a:rPr lang="en-US" dirty="0"/>
              <a:t>Compromise Reduction (CR)</a:t>
            </a:r>
          </a:p>
          <a:p>
            <a:pPr lvl="1"/>
            <a:r>
              <a:rPr lang="en-US" dirty="0"/>
              <a:t>Appeal, Administrative, ADM Error, Regulation Change, Other(AA)</a:t>
            </a:r>
          </a:p>
          <a:p>
            <a:pPr lvl="1"/>
            <a:r>
              <a:rPr lang="en-US" dirty="0"/>
              <a:t>Adjustment- Decrease in Outstanding Balance (AJ)</a:t>
            </a:r>
          </a:p>
          <a:p>
            <a:pPr lvl="1"/>
            <a:r>
              <a:rPr lang="en-US" dirty="0"/>
              <a:t>Balance reduction (BR)</a:t>
            </a:r>
          </a:p>
          <a:p>
            <a:pPr lvl="1"/>
            <a:r>
              <a:rPr lang="en-US" dirty="0"/>
              <a:t>IP Refund (IP)</a:t>
            </a:r>
          </a:p>
          <a:p>
            <a:pPr lvl="1"/>
            <a:r>
              <a:rPr lang="en-US" dirty="0"/>
              <a:t>Cash Refund (RC)</a:t>
            </a:r>
          </a:p>
          <a:p>
            <a:pPr lvl="1"/>
            <a:r>
              <a:rPr lang="en-US" dirty="0"/>
              <a:t>Adjustment- Increase in Outstanding Balance (AL)</a:t>
            </a:r>
          </a:p>
          <a:p>
            <a:pPr marL="457200" lvl="1" indent="0">
              <a:buNone/>
            </a:pPr>
            <a:endParaRPr lang="en-US" dirty="0"/>
          </a:p>
        </p:txBody>
      </p:sp>
    </p:spTree>
    <p:extLst>
      <p:ext uri="{BB962C8B-B14F-4D97-AF65-F5344CB8AC3E}">
        <p14:creationId xmlns:p14="http://schemas.microsoft.com/office/powerpoint/2010/main" val="94789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E1BB-06E4-92E5-82BF-B5C081A30193}"/>
              </a:ext>
            </a:extLst>
          </p:cNvPr>
          <p:cNvSpPr>
            <a:spLocks noGrp="1"/>
          </p:cNvSpPr>
          <p:nvPr>
            <p:ph type="title"/>
          </p:nvPr>
        </p:nvSpPr>
        <p:spPr/>
        <p:txBody>
          <a:bodyPr/>
          <a:lstStyle/>
          <a:p>
            <a:pPr algn="ctr"/>
            <a:r>
              <a:rPr lang="en-US" dirty="0"/>
              <a:t>Entering a Claim Payment</a:t>
            </a:r>
          </a:p>
        </p:txBody>
      </p:sp>
      <p:sp>
        <p:nvSpPr>
          <p:cNvPr id="3" name="Content Placeholder 2">
            <a:extLst>
              <a:ext uri="{FF2B5EF4-FFF2-40B4-BE49-F238E27FC236}">
                <a16:creationId xmlns:a16="http://schemas.microsoft.com/office/drawing/2014/main" id="{73C77A32-BCA0-C47C-F53E-AF06B95AB8C7}"/>
              </a:ext>
            </a:extLst>
          </p:cNvPr>
          <p:cNvSpPr>
            <a:spLocks noGrp="1"/>
          </p:cNvSpPr>
          <p:nvPr>
            <p:ph idx="1"/>
          </p:nvPr>
        </p:nvSpPr>
        <p:spPr>
          <a:xfrm>
            <a:off x="677334" y="1572126"/>
            <a:ext cx="8596668" cy="4651047"/>
          </a:xfrm>
        </p:spPr>
        <p:txBody>
          <a:bodyPr>
            <a:normAutofit/>
          </a:bodyPr>
          <a:lstStyle/>
          <a:p>
            <a:pPr marR="0" algn="l"/>
            <a:r>
              <a:rPr lang="en-US" b="0" i="0" u="none" strike="noStrike" baseline="0" dirty="0">
                <a:solidFill>
                  <a:srgbClr val="404040"/>
                </a:solidFill>
                <a:latin typeface="Trebuchet MS" panose="020B0603020202020204" pitchFamily="34" charset="0"/>
              </a:rPr>
              <a:t>A claim payment  is entered on the “Enter &amp; View Claim Payments” screen.</a:t>
            </a:r>
          </a:p>
          <a:p>
            <a:r>
              <a:rPr lang="en-US" dirty="0">
                <a:effectLst/>
                <a:latin typeface="Times New Roman" panose="02020603050405020304" pitchFamily="18" charset="0"/>
                <a:ea typeface="Times New Roman" panose="02020603050405020304" pitchFamily="18" charset="0"/>
              </a:rPr>
              <a:t>The worker can retrieve the “Enter &amp; View Claim Payments” screen from </a:t>
            </a:r>
            <a:r>
              <a:rPr lang="en-US" dirty="0" err="1">
                <a:effectLst/>
                <a:latin typeface="Times New Roman" panose="02020603050405020304" pitchFamily="18" charset="0"/>
                <a:ea typeface="Times New Roman" panose="02020603050405020304" pitchFamily="18" charset="0"/>
              </a:rPr>
              <a:t>VaCMS</a:t>
            </a:r>
            <a:r>
              <a:rPr lang="en-US" dirty="0">
                <a:effectLst/>
                <a:latin typeface="Times New Roman" panose="02020603050405020304" pitchFamily="18" charset="0"/>
                <a:ea typeface="Times New Roman" panose="02020603050405020304" pitchFamily="18" charset="0"/>
              </a:rPr>
              <a:t> left navigation panel by selecting  “ Benefit Issuance”; “Claims”; “View/Track  Claims” . Select search criteria then hit the search button; click on the Total Recovered Amount field in the search results of the View and Track Claims screen.</a:t>
            </a:r>
          </a:p>
          <a:p>
            <a:r>
              <a:rPr lang="en-US" dirty="0">
                <a:effectLst/>
                <a:latin typeface="Times New Roman" panose="02020603050405020304" pitchFamily="18" charset="0"/>
                <a:ea typeface="Times New Roman" panose="02020603050405020304" pitchFamily="18" charset="0"/>
              </a:rPr>
              <a:t>The worker must enter the required fields for adding a claim payment. </a:t>
            </a:r>
          </a:p>
          <a:p>
            <a:pPr lvl="1"/>
            <a:r>
              <a:rPr lang="en-US" dirty="0">
                <a:effectLst/>
                <a:latin typeface="Times New Roman" panose="02020603050405020304" pitchFamily="18" charset="0"/>
                <a:ea typeface="Times New Roman" panose="02020603050405020304" pitchFamily="18" charset="0"/>
              </a:rPr>
              <a:t>Payment </a:t>
            </a:r>
            <a:r>
              <a:rPr lang="en-US" dirty="0">
                <a:latin typeface="Times New Roman" panose="02020603050405020304" pitchFamily="18" charset="0"/>
                <a:ea typeface="Times New Roman" panose="02020603050405020304" pitchFamily="18" charset="0"/>
              </a:rPr>
              <a:t> Method </a:t>
            </a:r>
          </a:p>
          <a:p>
            <a:pPr lvl="1"/>
            <a:r>
              <a:rPr lang="en-US" sz="1800" dirty="0">
                <a:effectLst/>
                <a:latin typeface="Times New Roman" panose="02020603050405020304" pitchFamily="18" charset="0"/>
                <a:ea typeface="Times New Roman" panose="02020603050405020304" pitchFamily="18" charset="0"/>
              </a:rPr>
              <a:t>Payment Amount </a:t>
            </a:r>
          </a:p>
          <a:p>
            <a:pPr lvl="1"/>
            <a:r>
              <a:rPr lang="en-US" sz="1800" dirty="0">
                <a:effectLst/>
                <a:latin typeface="Times New Roman" panose="02020603050405020304" pitchFamily="18" charset="0"/>
                <a:ea typeface="Times New Roman" panose="02020603050405020304" pitchFamily="18" charset="0"/>
              </a:rPr>
              <a:t>Payer’s First and Last Name.</a:t>
            </a:r>
          </a:p>
          <a:p>
            <a:pPr lvl="1"/>
            <a:r>
              <a:rPr lang="en-US" sz="1800" dirty="0">
                <a:effectLst/>
                <a:latin typeface="Times New Roman" panose="02020603050405020304" pitchFamily="18" charset="0"/>
                <a:ea typeface="Times New Roman" panose="02020603050405020304" pitchFamily="18" charset="0"/>
              </a:rPr>
              <a:t>Receipt  Number- If applicable</a:t>
            </a:r>
          </a:p>
          <a:p>
            <a:pPr lvl="1"/>
            <a:r>
              <a:rPr lang="en-US" sz="1800" dirty="0">
                <a:effectLst/>
                <a:latin typeface="Times New Roman" panose="02020603050405020304" pitchFamily="18" charset="0"/>
                <a:ea typeface="Times New Roman" panose="02020603050405020304" pitchFamily="18" charset="0"/>
              </a:rPr>
              <a:t>Check/Money Order Number-If applicable.</a:t>
            </a:r>
          </a:p>
          <a:p>
            <a:pPr lvl="1"/>
            <a:r>
              <a:rPr lang="en-US" sz="1800" dirty="0">
                <a:latin typeface="Times New Roman" panose="02020603050405020304" pitchFamily="18" charset="0"/>
                <a:ea typeface="Times New Roman" panose="02020603050405020304" pitchFamily="18" charset="0"/>
              </a:rPr>
              <a:t>Receive Date – Date the payment was received or the  date the action was  taken.</a:t>
            </a:r>
          </a:p>
          <a:p>
            <a:pPr lvl="1"/>
            <a:endParaRPr lang="en-US" dirty="0">
              <a:latin typeface="Times New Roman" panose="02020603050405020304" pitchFamily="18" charset="0"/>
              <a:ea typeface="Times New Roman" panose="02020603050405020304" pitchFamily="18" charset="0"/>
            </a:endParaRPr>
          </a:p>
          <a:p>
            <a:pPr lvl="1"/>
            <a:endParaRPr lang="en-US" dirty="0">
              <a:latin typeface="Times New Roman" panose="02020603050405020304" pitchFamily="18" charset="0"/>
              <a:ea typeface="Times New Roman" panose="02020603050405020304" pitchFamily="18" charset="0"/>
            </a:endParaRPr>
          </a:p>
          <a:p>
            <a:pPr lvl="1"/>
            <a:endParaRPr lang="en-US" dirty="0">
              <a:effectLst/>
              <a:latin typeface="Times New Roman" panose="02020603050405020304" pitchFamily="18" charset="0"/>
              <a:ea typeface="Times New Roman" panose="02020603050405020304" pitchFamily="18" charset="0"/>
            </a:endParaRPr>
          </a:p>
          <a:p>
            <a:pPr marR="0" algn="l"/>
            <a:endParaRPr lang="en-US" sz="1800" b="0" i="0" u="none" strike="noStrike" baseline="0" dirty="0">
              <a:solidFill>
                <a:srgbClr val="404040"/>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138656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3340-8786-45A5-B720-29B8F72CBF4B}"/>
              </a:ext>
            </a:extLst>
          </p:cNvPr>
          <p:cNvSpPr>
            <a:spLocks noGrp="1"/>
          </p:cNvSpPr>
          <p:nvPr>
            <p:ph type="title"/>
          </p:nvPr>
        </p:nvSpPr>
        <p:spPr/>
        <p:txBody>
          <a:bodyPr/>
          <a:lstStyle/>
          <a:p>
            <a:pPr algn="ctr"/>
            <a:r>
              <a:rPr lang="en-US" dirty="0"/>
              <a:t>Enter a Claim Payment</a:t>
            </a:r>
          </a:p>
        </p:txBody>
      </p:sp>
      <p:sp>
        <p:nvSpPr>
          <p:cNvPr id="3" name="Content Placeholder 2">
            <a:extLst>
              <a:ext uri="{FF2B5EF4-FFF2-40B4-BE49-F238E27FC236}">
                <a16:creationId xmlns:a16="http://schemas.microsoft.com/office/drawing/2014/main" id="{8117E6A6-7ECB-D181-7E13-25E20B311692}"/>
              </a:ext>
            </a:extLst>
          </p:cNvPr>
          <p:cNvSpPr>
            <a:spLocks noGrp="1"/>
          </p:cNvSpPr>
          <p:nvPr>
            <p:ph idx="1"/>
          </p:nvPr>
        </p:nvSpPr>
        <p:spPr>
          <a:xfrm>
            <a:off x="677334" y="1635761"/>
            <a:ext cx="8596668" cy="4405602"/>
          </a:xfrm>
        </p:spPr>
        <p:txBody>
          <a:bodyPr>
            <a:normAutofit/>
          </a:bodyPr>
          <a:lstStyle/>
          <a:p>
            <a:r>
              <a:rPr lang="en-US" dirty="0"/>
              <a:t>Once the required fields are entered select the Add/Update button.</a:t>
            </a:r>
          </a:p>
          <a:p>
            <a:pPr lvl="1"/>
            <a:r>
              <a:rPr lang="en-US" dirty="0"/>
              <a:t>The Outstanding Balance  updates and</a:t>
            </a:r>
          </a:p>
          <a:p>
            <a:pPr lvl="1"/>
            <a:r>
              <a:rPr lang="en-US" dirty="0"/>
              <a:t>The Recovered Amount updates.</a:t>
            </a:r>
          </a:p>
          <a:p>
            <a:r>
              <a:rPr lang="en-US" dirty="0"/>
              <a:t>The LDSS worker cannot enter a claim payment greater than the outstanding balance.</a:t>
            </a:r>
          </a:p>
          <a:p>
            <a:r>
              <a:rPr lang="en-US" dirty="0"/>
              <a:t>The outstanding balance is the balance owed by the customer.</a:t>
            </a:r>
          </a:p>
          <a:p>
            <a:r>
              <a:rPr lang="en-US" dirty="0"/>
              <a:t>The recovered amount is the total payment amount received.</a:t>
            </a:r>
          </a:p>
          <a:p>
            <a:r>
              <a:rPr lang="en-US" dirty="0"/>
              <a:t>The balance remaining is the total amount due to Home Office Finance.</a:t>
            </a:r>
          </a:p>
          <a:p>
            <a:r>
              <a:rPr lang="en-US" dirty="0"/>
              <a:t>The difference between the outstanding balance and the balance remaining is the balance remaining does not include payments where the “VDSS Post Date” is blank. </a:t>
            </a:r>
          </a:p>
        </p:txBody>
      </p:sp>
    </p:spTree>
    <p:extLst>
      <p:ext uri="{BB962C8B-B14F-4D97-AF65-F5344CB8AC3E}">
        <p14:creationId xmlns:p14="http://schemas.microsoft.com/office/powerpoint/2010/main" val="27074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308C-7191-5247-38E6-DEE5D3E60486}"/>
              </a:ext>
            </a:extLst>
          </p:cNvPr>
          <p:cNvSpPr>
            <a:spLocks noGrp="1"/>
          </p:cNvSpPr>
          <p:nvPr>
            <p:ph type="title"/>
          </p:nvPr>
        </p:nvSpPr>
        <p:spPr/>
        <p:txBody>
          <a:bodyPr/>
          <a:lstStyle/>
          <a:p>
            <a:pPr algn="ctr"/>
            <a:r>
              <a:rPr lang="en-US" dirty="0"/>
              <a:t>Entering a Claim Payment</a:t>
            </a:r>
          </a:p>
        </p:txBody>
      </p:sp>
      <p:pic>
        <p:nvPicPr>
          <p:cNvPr id="5" name="Content Placeholder 4">
            <a:extLst>
              <a:ext uri="{FF2B5EF4-FFF2-40B4-BE49-F238E27FC236}">
                <a16:creationId xmlns:a16="http://schemas.microsoft.com/office/drawing/2014/main" id="{4639E8BD-4177-3520-7480-7D7F05297F3C}"/>
              </a:ext>
            </a:extLst>
          </p:cNvPr>
          <p:cNvPicPr>
            <a:picLocks noGrp="1" noChangeAspect="1"/>
          </p:cNvPicPr>
          <p:nvPr>
            <p:ph idx="1"/>
          </p:nvPr>
        </p:nvPicPr>
        <p:blipFill>
          <a:blip r:embed="rId2"/>
          <a:stretch>
            <a:fillRect/>
          </a:stretch>
        </p:blipFill>
        <p:spPr>
          <a:xfrm>
            <a:off x="1270603" y="2440696"/>
            <a:ext cx="7410831" cy="3321221"/>
          </a:xfrm>
        </p:spPr>
      </p:pic>
      <p:sp>
        <p:nvSpPr>
          <p:cNvPr id="6" name="Arrow: Right 5">
            <a:extLst>
              <a:ext uri="{FF2B5EF4-FFF2-40B4-BE49-F238E27FC236}">
                <a16:creationId xmlns:a16="http://schemas.microsoft.com/office/drawing/2014/main" id="{D3E0E856-9A80-D63A-4332-EE4032E7B0E9}"/>
              </a:ext>
            </a:extLst>
          </p:cNvPr>
          <p:cNvSpPr/>
          <p:nvPr/>
        </p:nvSpPr>
        <p:spPr>
          <a:xfrm>
            <a:off x="795959" y="3004127"/>
            <a:ext cx="474644" cy="4248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3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568A-A4ED-3CE3-9844-1B7AB729EFB4}"/>
              </a:ext>
            </a:extLst>
          </p:cNvPr>
          <p:cNvSpPr>
            <a:spLocks noGrp="1"/>
          </p:cNvSpPr>
          <p:nvPr>
            <p:ph type="title"/>
          </p:nvPr>
        </p:nvSpPr>
        <p:spPr>
          <a:xfrm>
            <a:off x="677334" y="628073"/>
            <a:ext cx="8596668" cy="1320800"/>
          </a:xfrm>
        </p:spPr>
        <p:txBody>
          <a:bodyPr/>
          <a:lstStyle/>
          <a:p>
            <a:pPr algn="ctr"/>
            <a:r>
              <a:rPr lang="en-US" dirty="0"/>
              <a:t>Table of Content</a:t>
            </a:r>
          </a:p>
        </p:txBody>
      </p:sp>
      <p:sp>
        <p:nvSpPr>
          <p:cNvPr id="3" name="Content Placeholder 2">
            <a:extLst>
              <a:ext uri="{FF2B5EF4-FFF2-40B4-BE49-F238E27FC236}">
                <a16:creationId xmlns:a16="http://schemas.microsoft.com/office/drawing/2014/main" id="{9AB43C19-698A-D406-C537-2B60B792F20B}"/>
              </a:ext>
            </a:extLst>
          </p:cNvPr>
          <p:cNvSpPr>
            <a:spLocks noGrp="1"/>
          </p:cNvSpPr>
          <p:nvPr>
            <p:ph idx="1"/>
          </p:nvPr>
        </p:nvSpPr>
        <p:spPr>
          <a:xfrm>
            <a:off x="612679" y="1625600"/>
            <a:ext cx="8596668" cy="4378817"/>
          </a:xfrm>
        </p:spPr>
        <p:txBody>
          <a:bodyPr/>
          <a:lstStyle/>
          <a:p>
            <a:r>
              <a:rPr lang="en-US" dirty="0"/>
              <a:t>SNAP Claims</a:t>
            </a:r>
          </a:p>
          <a:p>
            <a:r>
              <a:rPr lang="en-US" dirty="0"/>
              <a:t>Repayment Agreements</a:t>
            </a:r>
          </a:p>
          <a:p>
            <a:r>
              <a:rPr lang="en-US" dirty="0"/>
              <a:t>Entering a Claim Payment</a:t>
            </a:r>
          </a:p>
          <a:p>
            <a:r>
              <a:rPr lang="en-US" dirty="0"/>
              <a:t>Deleting  a Claim Payment</a:t>
            </a:r>
          </a:p>
          <a:p>
            <a:r>
              <a:rPr lang="en-US" dirty="0"/>
              <a:t>Delete a Claim</a:t>
            </a:r>
          </a:p>
          <a:p>
            <a:r>
              <a:rPr lang="en-US" dirty="0"/>
              <a:t>Monthly Payment Report</a:t>
            </a:r>
          </a:p>
          <a:p>
            <a:r>
              <a:rPr lang="en-US" dirty="0"/>
              <a:t>State Offset Payment</a:t>
            </a:r>
          </a:p>
          <a:p>
            <a:r>
              <a:rPr lang="en-US" dirty="0"/>
              <a:t>Treasury Offset Payment</a:t>
            </a:r>
          </a:p>
          <a:p>
            <a:r>
              <a:rPr lang="en-US" dirty="0"/>
              <a:t>Refund</a:t>
            </a:r>
          </a:p>
          <a:p>
            <a:r>
              <a:rPr lang="en-US" dirty="0"/>
              <a:t>Reversal</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37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D49E-E6B9-A3E2-F8C1-95254C430074}"/>
              </a:ext>
            </a:extLst>
          </p:cNvPr>
          <p:cNvSpPr>
            <a:spLocks noGrp="1"/>
          </p:cNvSpPr>
          <p:nvPr>
            <p:ph type="title"/>
          </p:nvPr>
        </p:nvSpPr>
        <p:spPr/>
        <p:txBody>
          <a:bodyPr/>
          <a:lstStyle/>
          <a:p>
            <a:pPr algn="ctr"/>
            <a:r>
              <a:rPr lang="en-US" dirty="0"/>
              <a:t>Enter a Claim Payment</a:t>
            </a:r>
          </a:p>
        </p:txBody>
      </p:sp>
      <p:pic>
        <p:nvPicPr>
          <p:cNvPr id="5" name="Content Placeholder 4">
            <a:extLst>
              <a:ext uri="{FF2B5EF4-FFF2-40B4-BE49-F238E27FC236}">
                <a16:creationId xmlns:a16="http://schemas.microsoft.com/office/drawing/2014/main" id="{A9CC314A-DBDD-BEF3-EB16-CA056612575C}"/>
              </a:ext>
            </a:extLst>
          </p:cNvPr>
          <p:cNvPicPr>
            <a:picLocks noGrp="1" noChangeAspect="1"/>
          </p:cNvPicPr>
          <p:nvPr>
            <p:ph idx="1"/>
          </p:nvPr>
        </p:nvPicPr>
        <p:blipFill>
          <a:blip r:embed="rId2"/>
          <a:stretch>
            <a:fillRect/>
          </a:stretch>
        </p:blipFill>
        <p:spPr>
          <a:xfrm>
            <a:off x="1172211" y="2160588"/>
            <a:ext cx="7607616" cy="3881437"/>
          </a:xfrm>
        </p:spPr>
      </p:pic>
      <p:sp>
        <p:nvSpPr>
          <p:cNvPr id="7" name="Arrow: Left 6">
            <a:extLst>
              <a:ext uri="{FF2B5EF4-FFF2-40B4-BE49-F238E27FC236}">
                <a16:creationId xmlns:a16="http://schemas.microsoft.com/office/drawing/2014/main" id="{B4CC5615-40A4-5EFA-DCCB-C9558B844F5E}"/>
              </a:ext>
            </a:extLst>
          </p:cNvPr>
          <p:cNvSpPr/>
          <p:nvPr/>
        </p:nvSpPr>
        <p:spPr>
          <a:xfrm>
            <a:off x="6221849" y="5251975"/>
            <a:ext cx="459502" cy="37504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11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E446-EC95-39DB-E024-DA3469B0C15D}"/>
              </a:ext>
            </a:extLst>
          </p:cNvPr>
          <p:cNvSpPr>
            <a:spLocks noGrp="1"/>
          </p:cNvSpPr>
          <p:nvPr>
            <p:ph type="title"/>
          </p:nvPr>
        </p:nvSpPr>
        <p:spPr/>
        <p:txBody>
          <a:bodyPr/>
          <a:lstStyle/>
          <a:p>
            <a:pPr algn="ctr"/>
            <a:r>
              <a:rPr lang="en-US" dirty="0"/>
              <a:t>Enter a Claim Payment</a:t>
            </a:r>
          </a:p>
        </p:txBody>
      </p:sp>
      <p:pic>
        <p:nvPicPr>
          <p:cNvPr id="5" name="Content Placeholder 4">
            <a:extLst>
              <a:ext uri="{FF2B5EF4-FFF2-40B4-BE49-F238E27FC236}">
                <a16:creationId xmlns:a16="http://schemas.microsoft.com/office/drawing/2014/main" id="{6E77FAB2-58CB-516B-EF90-4A6488485FFA}"/>
              </a:ext>
            </a:extLst>
          </p:cNvPr>
          <p:cNvPicPr>
            <a:picLocks noGrp="1" noChangeAspect="1"/>
          </p:cNvPicPr>
          <p:nvPr>
            <p:ph idx="1"/>
          </p:nvPr>
        </p:nvPicPr>
        <p:blipFill>
          <a:blip r:embed="rId2"/>
          <a:stretch>
            <a:fillRect/>
          </a:stretch>
        </p:blipFill>
        <p:spPr>
          <a:xfrm>
            <a:off x="815510" y="1930400"/>
            <a:ext cx="7972927" cy="3881437"/>
          </a:xfrm>
        </p:spPr>
      </p:pic>
      <p:sp>
        <p:nvSpPr>
          <p:cNvPr id="6" name="Arrow: Right 5">
            <a:extLst>
              <a:ext uri="{FF2B5EF4-FFF2-40B4-BE49-F238E27FC236}">
                <a16:creationId xmlns:a16="http://schemas.microsoft.com/office/drawing/2014/main" id="{AD526DC1-2F7C-4DCE-1959-EC8A25971984}"/>
              </a:ext>
            </a:extLst>
          </p:cNvPr>
          <p:cNvSpPr/>
          <p:nvPr/>
        </p:nvSpPr>
        <p:spPr>
          <a:xfrm>
            <a:off x="289035" y="4590473"/>
            <a:ext cx="714280" cy="890085"/>
          </a:xfrm>
          <a:prstGeom prst="rightArrow">
            <a:avLst>
              <a:gd name="adj1" fmla="val 50000"/>
              <a:gd name="adj2" fmla="val 557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C89DD7B6-EE38-876B-61BC-3EF2C4B6A655}"/>
              </a:ext>
            </a:extLst>
          </p:cNvPr>
          <p:cNvSpPr/>
          <p:nvPr/>
        </p:nvSpPr>
        <p:spPr>
          <a:xfrm>
            <a:off x="7093529" y="4488872"/>
            <a:ext cx="637308" cy="76077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69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D6FD-70FA-6225-12A3-DA8D3817E153}"/>
              </a:ext>
            </a:extLst>
          </p:cNvPr>
          <p:cNvSpPr>
            <a:spLocks noGrp="1"/>
          </p:cNvSpPr>
          <p:nvPr>
            <p:ph type="title"/>
          </p:nvPr>
        </p:nvSpPr>
        <p:spPr/>
        <p:txBody>
          <a:bodyPr/>
          <a:lstStyle/>
          <a:p>
            <a:pPr algn="ctr"/>
            <a:r>
              <a:rPr lang="en-US" dirty="0"/>
              <a:t>Reverse a Claim Payment</a:t>
            </a:r>
          </a:p>
        </p:txBody>
      </p:sp>
      <p:sp>
        <p:nvSpPr>
          <p:cNvPr id="3" name="Content Placeholder 2">
            <a:extLst>
              <a:ext uri="{FF2B5EF4-FFF2-40B4-BE49-F238E27FC236}">
                <a16:creationId xmlns:a16="http://schemas.microsoft.com/office/drawing/2014/main" id="{34544111-C6F9-0583-4FEC-C75B7E330536}"/>
              </a:ext>
            </a:extLst>
          </p:cNvPr>
          <p:cNvSpPr>
            <a:spLocks noGrp="1"/>
          </p:cNvSpPr>
          <p:nvPr>
            <p:ph idx="1"/>
          </p:nvPr>
        </p:nvSpPr>
        <p:spPr>
          <a:xfrm>
            <a:off x="677334" y="1757681"/>
            <a:ext cx="8596668" cy="4283682"/>
          </a:xfrm>
        </p:spPr>
        <p:txBody>
          <a:bodyPr/>
          <a:lstStyle/>
          <a:p>
            <a:r>
              <a:rPr lang="en-US" dirty="0"/>
              <a:t>Payments may be entered incorrectly due to data entry errors or other circumstances where a claim payment needs reversing. These are payments that are not to be refunded or restored but simply removed from the claim payment ledger.</a:t>
            </a:r>
          </a:p>
          <a:p>
            <a:r>
              <a:rPr lang="en-US" dirty="0"/>
              <a:t>Payment errors include but not limit to:</a:t>
            </a:r>
          </a:p>
          <a:p>
            <a:pPr lvl="1"/>
            <a:r>
              <a:rPr lang="en-US" sz="1800" dirty="0"/>
              <a:t>Duplicate payments</a:t>
            </a:r>
          </a:p>
          <a:p>
            <a:pPr lvl="1"/>
            <a:r>
              <a:rPr lang="en-US" sz="1800" dirty="0"/>
              <a:t>Incorrect payment amount</a:t>
            </a:r>
          </a:p>
          <a:p>
            <a:pPr lvl="1"/>
            <a:r>
              <a:rPr lang="en-US" sz="1800" dirty="0"/>
              <a:t>Payment entered on the wrong claim</a:t>
            </a:r>
          </a:p>
          <a:p>
            <a:pPr lvl="1"/>
            <a:r>
              <a:rPr lang="en-US" sz="1800" dirty="0"/>
              <a:t>Insufficient funds</a:t>
            </a:r>
          </a:p>
          <a:p>
            <a:pPr lvl="1"/>
            <a:endParaRPr lang="en-US" dirty="0"/>
          </a:p>
          <a:p>
            <a:endParaRPr lang="en-US" dirty="0"/>
          </a:p>
        </p:txBody>
      </p:sp>
    </p:spTree>
    <p:extLst>
      <p:ext uri="{BB962C8B-B14F-4D97-AF65-F5344CB8AC3E}">
        <p14:creationId xmlns:p14="http://schemas.microsoft.com/office/powerpoint/2010/main" val="33794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1641-E5D0-935D-5CD3-88B99CC0C4E7}"/>
              </a:ext>
            </a:extLst>
          </p:cNvPr>
          <p:cNvSpPr>
            <a:spLocks noGrp="1"/>
          </p:cNvSpPr>
          <p:nvPr>
            <p:ph type="title"/>
          </p:nvPr>
        </p:nvSpPr>
        <p:spPr/>
        <p:txBody>
          <a:bodyPr/>
          <a:lstStyle/>
          <a:p>
            <a:pPr algn="ctr"/>
            <a:r>
              <a:rPr lang="en-US" dirty="0"/>
              <a:t>Reverse a Claim Payment</a:t>
            </a:r>
            <a:br>
              <a:rPr lang="en-US" dirty="0"/>
            </a:br>
            <a:endParaRPr lang="en-US" dirty="0"/>
          </a:p>
        </p:txBody>
      </p:sp>
      <p:sp>
        <p:nvSpPr>
          <p:cNvPr id="3" name="Content Placeholder 2">
            <a:extLst>
              <a:ext uri="{FF2B5EF4-FFF2-40B4-BE49-F238E27FC236}">
                <a16:creationId xmlns:a16="http://schemas.microsoft.com/office/drawing/2014/main" id="{D6222A72-5F3D-B70E-5788-2943B9DFB512}"/>
              </a:ext>
            </a:extLst>
          </p:cNvPr>
          <p:cNvSpPr>
            <a:spLocks noGrp="1"/>
          </p:cNvSpPr>
          <p:nvPr>
            <p:ph idx="1"/>
          </p:nvPr>
        </p:nvSpPr>
        <p:spPr>
          <a:xfrm>
            <a:off x="677334" y="1656081"/>
            <a:ext cx="8596668" cy="4405602"/>
          </a:xfrm>
        </p:spPr>
        <p:txBody>
          <a:bodyPr>
            <a:normAutofit/>
          </a:bodyPr>
          <a:lstStyle/>
          <a:p>
            <a:pPr marR="0" algn="l"/>
            <a:r>
              <a:rPr lang="en-US" b="0" i="0" u="none" strike="noStrike" baseline="0" dirty="0">
                <a:solidFill>
                  <a:srgbClr val="404040"/>
                </a:solidFill>
                <a:latin typeface="Trebuchet MS" panose="020B0603020202020204" pitchFamily="34" charset="0"/>
              </a:rPr>
              <a:t>A claim payment is reversed on the “Enter &amp; View Claim Payments” screen.</a:t>
            </a:r>
          </a:p>
          <a:p>
            <a:r>
              <a:rPr lang="en-US" dirty="0">
                <a:effectLst/>
                <a:latin typeface="Times New Roman" panose="02020603050405020304" pitchFamily="18" charset="0"/>
                <a:ea typeface="Times New Roman" panose="02020603050405020304" pitchFamily="18" charset="0"/>
              </a:rPr>
              <a:t>The worker can retrieve the “Enter &amp; View Claim Payments” screen from </a:t>
            </a:r>
            <a:r>
              <a:rPr lang="en-US" dirty="0" err="1">
                <a:effectLst/>
                <a:latin typeface="Times New Roman" panose="02020603050405020304" pitchFamily="18" charset="0"/>
                <a:ea typeface="Times New Roman" panose="02020603050405020304" pitchFamily="18" charset="0"/>
              </a:rPr>
              <a:t>VaCMS</a:t>
            </a:r>
            <a:r>
              <a:rPr lang="en-US" dirty="0">
                <a:effectLst/>
                <a:latin typeface="Times New Roman" panose="02020603050405020304" pitchFamily="18" charset="0"/>
                <a:ea typeface="Times New Roman" panose="02020603050405020304" pitchFamily="18" charset="0"/>
              </a:rPr>
              <a:t> left navigation panel by selecting  “ Benefit Issuance”; “Claims”; “View/Track  Claims; select search criteria then hit the search button; click on the Total Recovered Amount field in the search results of the View and Track Claims screen.</a:t>
            </a:r>
          </a:p>
          <a:p>
            <a:r>
              <a:rPr lang="en-US" dirty="0">
                <a:effectLst/>
                <a:latin typeface="Times New Roman" panose="02020603050405020304" pitchFamily="18" charset="0"/>
                <a:ea typeface="Times New Roman" panose="02020603050405020304" pitchFamily="18" charset="0"/>
              </a:rPr>
              <a:t>To reverse a payment,  the worker will click the pencil icon for the payme</a:t>
            </a:r>
            <a:r>
              <a:rPr lang="en-US" dirty="0">
                <a:latin typeface="Times New Roman" panose="02020603050405020304" pitchFamily="18" charset="0"/>
                <a:ea typeface="Times New Roman" panose="02020603050405020304" pitchFamily="18" charset="0"/>
              </a:rPr>
              <a:t>nt to </a:t>
            </a:r>
            <a:r>
              <a:rPr lang="en-US" dirty="0">
                <a:effectLst/>
                <a:latin typeface="Times New Roman" panose="02020603050405020304" pitchFamily="18" charset="0"/>
                <a:ea typeface="Times New Roman" panose="02020603050405020304" pitchFamily="18" charset="0"/>
              </a:rPr>
              <a:t>bring up the payment information to the Payment Information section of the screen.</a:t>
            </a:r>
          </a:p>
          <a:p>
            <a:r>
              <a:rPr lang="en-US" dirty="0">
                <a:latin typeface="Times New Roman" panose="02020603050405020304" pitchFamily="18" charset="0"/>
                <a:ea typeface="Times New Roman" panose="02020603050405020304" pitchFamily="18" charset="0"/>
              </a:rPr>
              <a:t>The worker will navigate to the “Payment Information Section” of the screen and select a “Reversal Reason”  from the “Reversal Reason” field. Click the Add/Update button.</a:t>
            </a:r>
          </a:p>
          <a:p>
            <a:pPr lvl="1"/>
            <a:r>
              <a:rPr lang="en-US" sz="1800" dirty="0"/>
              <a:t>Outstanding Balance updates and</a:t>
            </a:r>
          </a:p>
          <a:p>
            <a:pPr lvl="1"/>
            <a:r>
              <a:rPr lang="en-US" sz="1800" dirty="0"/>
              <a:t>Recovered Amount updates</a:t>
            </a:r>
          </a:p>
          <a:p>
            <a:pPr lvl="1"/>
            <a:r>
              <a:rPr lang="en-US" sz="1800" dirty="0">
                <a:latin typeface="Times New Roman" panose="02020603050405020304" pitchFamily="18" charset="0"/>
                <a:ea typeface="Times New Roman" panose="02020603050405020304" pitchFamily="18" charset="0"/>
              </a:rPr>
              <a:t>Balance Remaining updates</a:t>
            </a:r>
          </a:p>
          <a:p>
            <a:pPr lvl="1"/>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1465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AE95-5C36-BC1A-CDAC-8AB135AA0BB6}"/>
              </a:ext>
            </a:extLst>
          </p:cNvPr>
          <p:cNvSpPr>
            <a:spLocks noGrp="1"/>
          </p:cNvSpPr>
          <p:nvPr>
            <p:ph type="title"/>
          </p:nvPr>
        </p:nvSpPr>
        <p:spPr/>
        <p:txBody>
          <a:bodyPr/>
          <a:lstStyle/>
          <a:p>
            <a:pPr algn="ctr"/>
            <a:r>
              <a:rPr lang="en-US" dirty="0"/>
              <a:t>Reverse a Claim Payment</a:t>
            </a:r>
          </a:p>
        </p:txBody>
      </p:sp>
      <p:sp>
        <p:nvSpPr>
          <p:cNvPr id="3" name="Content Placeholder 2">
            <a:extLst>
              <a:ext uri="{FF2B5EF4-FFF2-40B4-BE49-F238E27FC236}">
                <a16:creationId xmlns:a16="http://schemas.microsoft.com/office/drawing/2014/main" id="{B762CD54-D4C1-86B0-952A-7FB08C7314E6}"/>
              </a:ext>
            </a:extLst>
          </p:cNvPr>
          <p:cNvSpPr>
            <a:spLocks noGrp="1"/>
          </p:cNvSpPr>
          <p:nvPr>
            <p:ph idx="1"/>
          </p:nvPr>
        </p:nvSpPr>
        <p:spPr>
          <a:xfrm>
            <a:off x="677334" y="1595121"/>
            <a:ext cx="8596668" cy="4446242"/>
          </a:xfrm>
        </p:spPr>
        <p:txBody>
          <a:bodyPr>
            <a:normAutofit lnSpcReduction="10000"/>
          </a:bodyPr>
          <a:lstStyle/>
          <a:p>
            <a:r>
              <a:rPr lang="en-US" sz="1800" dirty="0">
                <a:effectLst/>
                <a:latin typeface="Times New Roman" panose="02020603050405020304" pitchFamily="18" charset="0"/>
                <a:ea typeface="Times New Roman" panose="02020603050405020304" pitchFamily="18" charset="0"/>
              </a:rPr>
              <a:t>Cash Payments where the “VDSS Post Date” is  “Blank” and that were not generated by the system can be reversed by LDSS staff so long as the reversal takes place prior to the </a:t>
            </a:r>
            <a:r>
              <a:rPr lang="en-US" dirty="0"/>
              <a:t>5</a:t>
            </a:r>
            <a:r>
              <a:rPr lang="en-US" baseline="30000" dirty="0"/>
              <a:t>th</a:t>
            </a:r>
            <a:r>
              <a:rPr lang="en-US" dirty="0"/>
              <a:t> calendar day of the month following  the payment received date.</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Non- Cash Payments can be reversed by LDSS FIP who has entered the non- cash payment so long as the reversal takes place prior to the </a:t>
            </a:r>
            <a:r>
              <a:rPr lang="en-US" dirty="0"/>
              <a:t>5</a:t>
            </a:r>
            <a:r>
              <a:rPr lang="en-US" baseline="30000" dirty="0"/>
              <a:t>th</a:t>
            </a:r>
            <a:r>
              <a:rPr lang="en-US" dirty="0"/>
              <a:t> calendar day of the month following  the payment receive date.</a:t>
            </a:r>
            <a:endParaRPr lang="en-US" sz="1800"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The  worker must contact Home Office Finance to have a cash or non-cash payment reversed after</a:t>
            </a:r>
            <a:r>
              <a:rPr lang="en-US" dirty="0"/>
              <a:t> 5</a:t>
            </a:r>
            <a:r>
              <a:rPr lang="en-US" baseline="30000" dirty="0"/>
              <a:t>th</a:t>
            </a:r>
            <a:r>
              <a:rPr lang="en-US" dirty="0"/>
              <a:t> calendar day of the month following  the payment received date.</a:t>
            </a:r>
            <a:r>
              <a:rPr lang="en-US" dirty="0">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The worker cannot re</a:t>
            </a:r>
            <a:r>
              <a:rPr lang="en-US" dirty="0">
                <a:latin typeface="Times New Roman" panose="02020603050405020304" pitchFamily="18" charset="0"/>
                <a:ea typeface="Times New Roman" panose="02020603050405020304" pitchFamily="18" charset="0"/>
              </a:rPr>
              <a:t>verse a claim payment if the </a:t>
            </a:r>
            <a:r>
              <a:rPr lang="en-US" dirty="0" err="1">
                <a:latin typeface="Times New Roman" panose="02020603050405020304" pitchFamily="18" charset="0"/>
                <a:ea typeface="Times New Roman" panose="02020603050405020304" pitchFamily="18" charset="0"/>
              </a:rPr>
              <a:t>VaCMS</a:t>
            </a:r>
            <a:r>
              <a:rPr lang="en-US" dirty="0">
                <a:latin typeface="Times New Roman" panose="02020603050405020304" pitchFamily="18" charset="0"/>
                <a:ea typeface="Times New Roman" panose="02020603050405020304" pitchFamily="18" charset="0"/>
              </a:rPr>
              <a:t> claim status is “Closed” or “Terminated”.</a:t>
            </a:r>
          </a:p>
          <a:p>
            <a:r>
              <a:rPr lang="en-US" sz="1800" dirty="0">
                <a:effectLst/>
                <a:latin typeface="Times New Roman" panose="02020603050405020304" pitchFamily="18" charset="0"/>
                <a:ea typeface="Times New Roman" panose="02020603050405020304" pitchFamily="18" charset="0"/>
              </a:rPr>
              <a:t>The worker must contact Home Offic</a:t>
            </a:r>
            <a:r>
              <a:rPr lang="en-US" dirty="0">
                <a:latin typeface="Times New Roman" panose="02020603050405020304" pitchFamily="18" charset="0"/>
                <a:ea typeface="Times New Roman" panose="02020603050405020304" pitchFamily="18" charset="0"/>
              </a:rPr>
              <a:t>e Finance to reverse a claim payment where the </a:t>
            </a:r>
            <a:r>
              <a:rPr lang="en-US" dirty="0" err="1">
                <a:latin typeface="Times New Roman" panose="02020603050405020304" pitchFamily="18" charset="0"/>
                <a:ea typeface="Times New Roman" panose="02020603050405020304" pitchFamily="18" charset="0"/>
              </a:rPr>
              <a:t>VaCMS</a:t>
            </a:r>
            <a:r>
              <a:rPr lang="en-US" dirty="0">
                <a:latin typeface="Times New Roman" panose="02020603050405020304" pitchFamily="18" charset="0"/>
                <a:ea typeface="Times New Roman" panose="02020603050405020304" pitchFamily="18" charset="0"/>
              </a:rPr>
              <a:t> claim status is “Closed” and where the payment entered is after</a:t>
            </a:r>
            <a:r>
              <a:rPr lang="en-US" dirty="0"/>
              <a:t> 5</a:t>
            </a:r>
            <a:r>
              <a:rPr lang="en-US" baseline="30000" dirty="0"/>
              <a:t>th</a:t>
            </a:r>
            <a:r>
              <a:rPr lang="en-US" dirty="0"/>
              <a:t> calendar day of the month following the payment received date.</a:t>
            </a:r>
          </a:p>
          <a:p>
            <a:r>
              <a:rPr lang="en-US" dirty="0"/>
              <a:t>A system generated payment cannot be reversed.</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55345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6F51-291B-5A3C-319A-FD80488A35BD}"/>
              </a:ext>
            </a:extLst>
          </p:cNvPr>
          <p:cNvSpPr>
            <a:spLocks noGrp="1"/>
          </p:cNvSpPr>
          <p:nvPr>
            <p:ph type="title"/>
          </p:nvPr>
        </p:nvSpPr>
        <p:spPr/>
        <p:txBody>
          <a:bodyPr/>
          <a:lstStyle/>
          <a:p>
            <a:pPr algn="ctr"/>
            <a:r>
              <a:rPr lang="en-US" dirty="0"/>
              <a:t>Reverse a Claim Payment</a:t>
            </a:r>
          </a:p>
        </p:txBody>
      </p:sp>
      <p:pic>
        <p:nvPicPr>
          <p:cNvPr id="5" name="Content Placeholder 4">
            <a:extLst>
              <a:ext uri="{FF2B5EF4-FFF2-40B4-BE49-F238E27FC236}">
                <a16:creationId xmlns:a16="http://schemas.microsoft.com/office/drawing/2014/main" id="{FFE7CE20-9F60-7479-B9B4-2438DC3E1E89}"/>
              </a:ext>
            </a:extLst>
          </p:cNvPr>
          <p:cNvPicPr>
            <a:picLocks noGrp="1" noChangeAspect="1"/>
          </p:cNvPicPr>
          <p:nvPr>
            <p:ph idx="1"/>
          </p:nvPr>
        </p:nvPicPr>
        <p:blipFill>
          <a:blip r:embed="rId2"/>
          <a:stretch>
            <a:fillRect/>
          </a:stretch>
        </p:blipFill>
        <p:spPr>
          <a:xfrm>
            <a:off x="579120" y="1557814"/>
            <a:ext cx="8491682" cy="4392613"/>
          </a:xfrm>
        </p:spPr>
      </p:pic>
      <p:sp>
        <p:nvSpPr>
          <p:cNvPr id="6" name="Arrow: Left 5">
            <a:extLst>
              <a:ext uri="{FF2B5EF4-FFF2-40B4-BE49-F238E27FC236}">
                <a16:creationId xmlns:a16="http://schemas.microsoft.com/office/drawing/2014/main" id="{E2973B5D-86B5-9A7B-1167-BDEEFF97733B}"/>
              </a:ext>
            </a:extLst>
          </p:cNvPr>
          <p:cNvSpPr/>
          <p:nvPr/>
        </p:nvSpPr>
        <p:spPr>
          <a:xfrm>
            <a:off x="9070802" y="5615709"/>
            <a:ext cx="553489" cy="334718"/>
          </a:xfrm>
          <a:prstGeom prst="leftArrow">
            <a:avLst>
              <a:gd name="adj1" fmla="val 7096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123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CCA1-B0D3-2C08-8516-74DB4808326F}"/>
              </a:ext>
            </a:extLst>
          </p:cNvPr>
          <p:cNvSpPr>
            <a:spLocks noGrp="1"/>
          </p:cNvSpPr>
          <p:nvPr>
            <p:ph type="title"/>
          </p:nvPr>
        </p:nvSpPr>
        <p:spPr/>
        <p:txBody>
          <a:bodyPr/>
          <a:lstStyle/>
          <a:p>
            <a:pPr algn="ctr"/>
            <a:r>
              <a:rPr lang="en-US" dirty="0"/>
              <a:t>Reverse a Claim Payment</a:t>
            </a:r>
          </a:p>
        </p:txBody>
      </p:sp>
      <p:pic>
        <p:nvPicPr>
          <p:cNvPr id="5" name="Content Placeholder 4">
            <a:extLst>
              <a:ext uri="{FF2B5EF4-FFF2-40B4-BE49-F238E27FC236}">
                <a16:creationId xmlns:a16="http://schemas.microsoft.com/office/drawing/2014/main" id="{ED3BCDA7-8833-5011-CC08-738E39AE4D91}"/>
              </a:ext>
            </a:extLst>
          </p:cNvPr>
          <p:cNvPicPr>
            <a:picLocks noGrp="1" noChangeAspect="1"/>
          </p:cNvPicPr>
          <p:nvPr>
            <p:ph idx="1"/>
          </p:nvPr>
        </p:nvPicPr>
        <p:blipFill>
          <a:blip r:embed="rId2"/>
          <a:stretch>
            <a:fillRect/>
          </a:stretch>
        </p:blipFill>
        <p:spPr>
          <a:xfrm>
            <a:off x="1577336" y="1695393"/>
            <a:ext cx="7468297" cy="4344463"/>
          </a:xfrm>
        </p:spPr>
      </p:pic>
      <p:sp>
        <p:nvSpPr>
          <p:cNvPr id="6" name="Arrow: Left 5">
            <a:extLst>
              <a:ext uri="{FF2B5EF4-FFF2-40B4-BE49-F238E27FC236}">
                <a16:creationId xmlns:a16="http://schemas.microsoft.com/office/drawing/2014/main" id="{611B512C-F5FE-FE94-EFDC-257D3BFACDFE}"/>
              </a:ext>
            </a:extLst>
          </p:cNvPr>
          <p:cNvSpPr/>
          <p:nvPr/>
        </p:nvSpPr>
        <p:spPr>
          <a:xfrm>
            <a:off x="7084291" y="4706189"/>
            <a:ext cx="508000" cy="29992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B8BBE08-CA18-FC3D-36A2-5842920ADDA3}"/>
              </a:ext>
            </a:extLst>
          </p:cNvPr>
          <p:cNvSpPr/>
          <p:nvPr/>
        </p:nvSpPr>
        <p:spPr>
          <a:xfrm>
            <a:off x="839341" y="3583145"/>
            <a:ext cx="627158" cy="2844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23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FF88-F8D2-2762-E383-77B15136C35C}"/>
              </a:ext>
            </a:extLst>
          </p:cNvPr>
          <p:cNvSpPr>
            <a:spLocks noGrp="1"/>
          </p:cNvSpPr>
          <p:nvPr>
            <p:ph type="title"/>
          </p:nvPr>
        </p:nvSpPr>
        <p:spPr/>
        <p:txBody>
          <a:bodyPr/>
          <a:lstStyle/>
          <a:p>
            <a:pPr algn="ctr"/>
            <a:r>
              <a:rPr lang="en-US" dirty="0"/>
              <a:t>Delete a Claim</a:t>
            </a:r>
          </a:p>
        </p:txBody>
      </p:sp>
      <p:sp>
        <p:nvSpPr>
          <p:cNvPr id="3" name="Content Placeholder 2">
            <a:extLst>
              <a:ext uri="{FF2B5EF4-FFF2-40B4-BE49-F238E27FC236}">
                <a16:creationId xmlns:a16="http://schemas.microsoft.com/office/drawing/2014/main" id="{D5A2C515-8F29-A104-3F47-ACA941679A2F}"/>
              </a:ext>
            </a:extLst>
          </p:cNvPr>
          <p:cNvSpPr>
            <a:spLocks noGrp="1"/>
          </p:cNvSpPr>
          <p:nvPr>
            <p:ph idx="1"/>
          </p:nvPr>
        </p:nvSpPr>
        <p:spPr>
          <a:xfrm>
            <a:off x="778934" y="1642429"/>
            <a:ext cx="8596668" cy="3880773"/>
          </a:xfrm>
        </p:spPr>
        <p:txBody>
          <a:bodyPr/>
          <a:lstStyle/>
          <a:p>
            <a:r>
              <a:rPr lang="en-US" sz="1800" b="0" i="0" u="none" strike="noStrike" baseline="0" dirty="0">
                <a:latin typeface="Arial" panose="020B0604020202020204" pitchFamily="34" charset="0"/>
              </a:rPr>
              <a:t> LDSS worker can delete a claim through the 5th calendar day of the month following establishment if there are </a:t>
            </a:r>
            <a:r>
              <a:rPr lang="en-US" sz="1800" b="1" i="0" u="none" strike="noStrike" baseline="0" dirty="0">
                <a:latin typeface="Arial" panose="020B0604020202020204" pitchFamily="34" charset="0"/>
              </a:rPr>
              <a:t>no </a:t>
            </a:r>
            <a:r>
              <a:rPr lang="en-US" sz="1800" b="0" i="0" u="none" strike="noStrike" baseline="0" dirty="0">
                <a:latin typeface="Arial" panose="020B0604020202020204" pitchFamily="34" charset="0"/>
              </a:rPr>
              <a:t>payments posted against it.</a:t>
            </a:r>
          </a:p>
          <a:p>
            <a:pPr algn="l"/>
            <a:r>
              <a:rPr lang="en-US" sz="1800" b="0" i="0" u="none" strike="noStrike" baseline="0" dirty="0">
                <a:latin typeface="Arial" panose="020B0604020202020204" pitchFamily="34" charset="0"/>
              </a:rPr>
              <a:t>After the 5th calendar day of the month following establishment only Home Office Home Finance can delete a claim.</a:t>
            </a:r>
          </a:p>
          <a:p>
            <a:pPr algn="l"/>
            <a:r>
              <a:rPr lang="en-US" sz="1800" b="0" i="0" u="none" strike="noStrike" baseline="0" dirty="0">
                <a:latin typeface="Arial" panose="020B0604020202020204" pitchFamily="34" charset="0"/>
              </a:rPr>
              <a:t>A written request with reason for the deletion must be provided to Home Office Finance. </a:t>
            </a:r>
            <a:endParaRPr lang="en-US" dirty="0">
              <a:latin typeface="Arial" panose="020B0604020202020204" pitchFamily="34" charset="0"/>
            </a:endParaRPr>
          </a:p>
          <a:p>
            <a:pPr algn="l"/>
            <a:r>
              <a:rPr lang="en-US" sz="1800" b="1" i="0" u="none" strike="noStrike" baseline="0" dirty="0">
                <a:latin typeface="Arial" panose="020B0604020202020204" pitchFamily="34" charset="0"/>
              </a:rPr>
              <a:t>Any payments against the claim must be refunded, reversed or restored prior to the claim’s deletion.</a:t>
            </a:r>
          </a:p>
          <a:p>
            <a:pPr algn="l"/>
            <a:r>
              <a:rPr lang="en-US" sz="1800" b="0" i="0" u="none" strike="noStrike" baseline="0" dirty="0">
                <a:latin typeface="Arial" panose="020B0604020202020204" pitchFamily="34" charset="0"/>
              </a:rPr>
              <a:t>No updates can be made to a deleted claim.</a:t>
            </a:r>
          </a:p>
          <a:p>
            <a:pPr algn="l"/>
            <a:r>
              <a:rPr lang="en-US" sz="1800" b="0" i="0" u="none" strike="noStrike" baseline="0" dirty="0">
                <a:latin typeface="Arial" panose="020B0604020202020204" pitchFamily="34" charset="0"/>
              </a:rPr>
              <a:t>A deleted claim number will not be reused.</a:t>
            </a:r>
            <a:endParaRPr lang="en-US" dirty="0"/>
          </a:p>
        </p:txBody>
      </p:sp>
    </p:spTree>
    <p:extLst>
      <p:ext uri="{BB962C8B-B14F-4D97-AF65-F5344CB8AC3E}">
        <p14:creationId xmlns:p14="http://schemas.microsoft.com/office/powerpoint/2010/main" val="193521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55A2-6A83-E890-45FD-016579CE8F68}"/>
              </a:ext>
            </a:extLst>
          </p:cNvPr>
          <p:cNvSpPr>
            <a:spLocks noGrp="1"/>
          </p:cNvSpPr>
          <p:nvPr>
            <p:ph type="title"/>
          </p:nvPr>
        </p:nvSpPr>
        <p:spPr/>
        <p:txBody>
          <a:bodyPr/>
          <a:lstStyle/>
          <a:p>
            <a:pPr algn="ctr"/>
            <a:r>
              <a:rPr lang="en-US" dirty="0"/>
              <a:t>Delete a Claim</a:t>
            </a:r>
          </a:p>
        </p:txBody>
      </p:sp>
      <p:sp>
        <p:nvSpPr>
          <p:cNvPr id="3" name="Content Placeholder 2">
            <a:extLst>
              <a:ext uri="{FF2B5EF4-FFF2-40B4-BE49-F238E27FC236}">
                <a16:creationId xmlns:a16="http://schemas.microsoft.com/office/drawing/2014/main" id="{5D629995-7AD6-63AF-1B22-54AEA1B4A35A}"/>
              </a:ext>
            </a:extLst>
          </p:cNvPr>
          <p:cNvSpPr>
            <a:spLocks noGrp="1"/>
          </p:cNvSpPr>
          <p:nvPr>
            <p:ph idx="1"/>
          </p:nvPr>
        </p:nvSpPr>
        <p:spPr/>
        <p:txBody>
          <a:bodyPr/>
          <a:lstStyle/>
          <a:p>
            <a:r>
              <a:rPr lang="en-US" sz="1800" b="0" i="0" u="none" strike="noStrike" baseline="0" dirty="0">
                <a:solidFill>
                  <a:srgbClr val="404040"/>
                </a:solidFill>
                <a:latin typeface="Trebuchet MS" panose="020B0603020202020204" pitchFamily="34" charset="0"/>
              </a:rPr>
              <a:t> LDSS worker can delete a claim on the “Claim Information” screen.</a:t>
            </a:r>
          </a:p>
          <a:p>
            <a:r>
              <a:rPr lang="en-US" sz="1800" dirty="0">
                <a:effectLst/>
                <a:latin typeface="Times New Roman" panose="02020603050405020304" pitchFamily="18" charset="0"/>
                <a:ea typeface="Times New Roman" panose="02020603050405020304" pitchFamily="18" charset="0"/>
              </a:rPr>
              <a:t>The worker can retrieve the “Claim Information” screen from </a:t>
            </a:r>
            <a:r>
              <a:rPr lang="en-US" sz="1800" dirty="0" err="1">
                <a:effectLst/>
                <a:latin typeface="Times New Roman" panose="02020603050405020304" pitchFamily="18" charset="0"/>
                <a:ea typeface="Times New Roman" panose="02020603050405020304" pitchFamily="18" charset="0"/>
              </a:rPr>
              <a:t>VaCMS</a:t>
            </a:r>
            <a:r>
              <a:rPr lang="en-US" sz="1800" dirty="0">
                <a:effectLst/>
                <a:latin typeface="Times New Roman" panose="02020603050405020304" pitchFamily="18" charset="0"/>
                <a:ea typeface="Times New Roman" panose="02020603050405020304" pitchFamily="18" charset="0"/>
              </a:rPr>
              <a:t> left navigation panel by selecting  “ Benefit Issuance”; “Claims”; “View/Track  Claims” . Select search criteria then hit the search button.  Click the edit (pencil) icon on the View &amp; Track Claims screen. </a:t>
            </a:r>
          </a:p>
          <a:p>
            <a:r>
              <a:rPr lang="en-US" sz="1800" dirty="0">
                <a:effectLst/>
                <a:latin typeface="Times New Roman" panose="02020603050405020304" pitchFamily="18" charset="0"/>
                <a:ea typeface="Times New Roman" panose="02020603050405020304" pitchFamily="18" charset="0"/>
              </a:rPr>
              <a:t>When a worker makes a change to any claim information, they will need to select a “Change Reason” to identify the reason for the change they are making.</a:t>
            </a:r>
          </a:p>
          <a:p>
            <a:r>
              <a:rPr lang="en-US" dirty="0">
                <a:latin typeface="Times New Roman" panose="02020603050405020304" pitchFamily="18" charset="0"/>
                <a:ea typeface="Times New Roman" panose="02020603050405020304" pitchFamily="18" charset="0"/>
              </a:rPr>
              <a:t> The worker will update the “Claim status” field to “Delete and click save.</a:t>
            </a:r>
            <a:endParaRPr lang="en-US" sz="1800" dirty="0">
              <a:effectLst/>
              <a:latin typeface="Times New Roman" panose="02020603050405020304" pitchFamily="18" charset="0"/>
              <a:ea typeface="Times New Roman" panose="02020603050405020304" pitchFamily="18" charset="0"/>
            </a:endParaRPr>
          </a:p>
          <a:p>
            <a:endParaRPr lang="en-US" sz="1800" b="0" i="0" u="none" strike="noStrike" baseline="0" dirty="0">
              <a:solidFill>
                <a:srgbClr val="404040"/>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1305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D1D8-28FB-8D71-03F0-B718D674C8EC}"/>
              </a:ext>
            </a:extLst>
          </p:cNvPr>
          <p:cNvSpPr>
            <a:spLocks noGrp="1"/>
          </p:cNvSpPr>
          <p:nvPr>
            <p:ph type="title"/>
          </p:nvPr>
        </p:nvSpPr>
        <p:spPr>
          <a:xfrm>
            <a:off x="677690" y="568960"/>
            <a:ext cx="8596668" cy="1320800"/>
          </a:xfrm>
        </p:spPr>
        <p:txBody>
          <a:bodyPr/>
          <a:lstStyle/>
          <a:p>
            <a:pPr algn="ctr"/>
            <a:r>
              <a:rPr lang="en-US" dirty="0"/>
              <a:t>Delete a Claim</a:t>
            </a:r>
          </a:p>
        </p:txBody>
      </p:sp>
      <p:pic>
        <p:nvPicPr>
          <p:cNvPr id="5" name="Content Placeholder 4">
            <a:extLst>
              <a:ext uri="{FF2B5EF4-FFF2-40B4-BE49-F238E27FC236}">
                <a16:creationId xmlns:a16="http://schemas.microsoft.com/office/drawing/2014/main" id="{1395E18F-C5AE-E0D5-36CD-ED6F67F69274}"/>
              </a:ext>
            </a:extLst>
          </p:cNvPr>
          <p:cNvPicPr>
            <a:picLocks noGrp="1" noChangeAspect="1"/>
          </p:cNvPicPr>
          <p:nvPr>
            <p:ph idx="1"/>
          </p:nvPr>
        </p:nvPicPr>
        <p:blipFill>
          <a:blip r:embed="rId2"/>
          <a:stretch>
            <a:fillRect/>
          </a:stretch>
        </p:blipFill>
        <p:spPr>
          <a:xfrm>
            <a:off x="677690" y="1818640"/>
            <a:ext cx="8596312" cy="3664875"/>
          </a:xfrm>
        </p:spPr>
      </p:pic>
      <p:sp>
        <p:nvSpPr>
          <p:cNvPr id="8" name="Arrow: Left 7">
            <a:extLst>
              <a:ext uri="{FF2B5EF4-FFF2-40B4-BE49-F238E27FC236}">
                <a16:creationId xmlns:a16="http://schemas.microsoft.com/office/drawing/2014/main" id="{4F0EB848-095A-D7A9-CEB8-B4C3A796AA0E}"/>
              </a:ext>
            </a:extLst>
          </p:cNvPr>
          <p:cNvSpPr/>
          <p:nvPr/>
        </p:nvSpPr>
        <p:spPr>
          <a:xfrm>
            <a:off x="8805296" y="4645892"/>
            <a:ext cx="468706" cy="43411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31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2AA-C46B-8D20-FDB1-D2FBE23C6AE9}"/>
              </a:ext>
            </a:extLst>
          </p:cNvPr>
          <p:cNvSpPr>
            <a:spLocks noGrp="1"/>
          </p:cNvSpPr>
          <p:nvPr>
            <p:ph type="title"/>
          </p:nvPr>
        </p:nvSpPr>
        <p:spPr/>
        <p:txBody>
          <a:bodyPr/>
          <a:lstStyle/>
          <a:p>
            <a:pPr algn="ctr"/>
            <a:r>
              <a:rPr lang="en-US" dirty="0"/>
              <a:t>SNAP Claim</a:t>
            </a:r>
          </a:p>
        </p:txBody>
      </p:sp>
      <p:sp>
        <p:nvSpPr>
          <p:cNvPr id="3" name="Content Placeholder 2">
            <a:extLst>
              <a:ext uri="{FF2B5EF4-FFF2-40B4-BE49-F238E27FC236}">
                <a16:creationId xmlns:a16="http://schemas.microsoft.com/office/drawing/2014/main" id="{1211F205-7666-7740-1765-A0F5350AEFAF}"/>
              </a:ext>
            </a:extLst>
          </p:cNvPr>
          <p:cNvSpPr>
            <a:spLocks noGrp="1"/>
          </p:cNvSpPr>
          <p:nvPr>
            <p:ph idx="1"/>
          </p:nvPr>
        </p:nvSpPr>
        <p:spPr>
          <a:xfrm>
            <a:off x="677334" y="1422400"/>
            <a:ext cx="8596668" cy="5126182"/>
          </a:xfrm>
        </p:spPr>
        <p:txBody>
          <a:bodyPr>
            <a:noAutofit/>
          </a:bodyPr>
          <a:lstStyle/>
          <a:p>
            <a:r>
              <a:rPr lang="en-US" dirty="0"/>
              <a:t>The Food Stamp Act of 1977 requires that a State agency establish a claim to collect any overpayment of Supplemental Nutrition Assistance Program(SNAP) benefits to a household.  The Act also requires that all adult members of the household at the time of the overpayment shall be liable for repayment of the SNAP debt.</a:t>
            </a:r>
          </a:p>
          <a:p>
            <a:r>
              <a:rPr lang="en-US" dirty="0"/>
              <a:t>Once a claim is established, the initial written notification/demand letter informs the debtor of the overpayment and requests payment by a specified date usually 30 days from the letter date. </a:t>
            </a:r>
          </a:p>
          <a:p>
            <a:r>
              <a:rPr lang="en-US" dirty="0"/>
              <a:t>If the debt is not paid or an acceptable repayment agreement is not received before the date in the demand letter, the claim becomes delinquent  as of that date.</a:t>
            </a:r>
          </a:p>
          <a:p>
            <a:r>
              <a:rPr lang="en-US" dirty="0"/>
              <a:t>All liable debtors will receive a 60-day notice letter on the 45</a:t>
            </a:r>
            <a:r>
              <a:rPr lang="en-US" baseline="30000" dirty="0"/>
              <a:t>th</a:t>
            </a:r>
            <a:r>
              <a:rPr lang="en-US" dirty="0"/>
              <a:t> day of delinquency if the claim meets the 60-day notice criteria. </a:t>
            </a:r>
          </a:p>
          <a:p>
            <a:endParaRPr lang="en-US" dirty="0"/>
          </a:p>
          <a:p>
            <a:pPr lvl="3"/>
            <a:endParaRPr lang="en-US" sz="1800" dirty="0"/>
          </a:p>
        </p:txBody>
      </p:sp>
    </p:spTree>
    <p:extLst>
      <p:ext uri="{BB962C8B-B14F-4D97-AF65-F5344CB8AC3E}">
        <p14:creationId xmlns:p14="http://schemas.microsoft.com/office/powerpoint/2010/main" val="238981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2676-6EB1-FC95-667C-D58E7BCC2D0E}"/>
              </a:ext>
            </a:extLst>
          </p:cNvPr>
          <p:cNvSpPr>
            <a:spLocks noGrp="1"/>
          </p:cNvSpPr>
          <p:nvPr>
            <p:ph type="title"/>
          </p:nvPr>
        </p:nvSpPr>
        <p:spPr/>
        <p:txBody>
          <a:bodyPr/>
          <a:lstStyle/>
          <a:p>
            <a:pPr algn="ctr"/>
            <a:r>
              <a:rPr lang="en-US" dirty="0"/>
              <a:t>Delete a Claim</a:t>
            </a:r>
          </a:p>
        </p:txBody>
      </p:sp>
      <p:pic>
        <p:nvPicPr>
          <p:cNvPr id="5" name="Content Placeholder 4">
            <a:extLst>
              <a:ext uri="{FF2B5EF4-FFF2-40B4-BE49-F238E27FC236}">
                <a16:creationId xmlns:a16="http://schemas.microsoft.com/office/drawing/2014/main" id="{B5E712B5-1E36-C2E4-C0D3-B23E9E9BB1EA}"/>
              </a:ext>
            </a:extLst>
          </p:cNvPr>
          <p:cNvPicPr>
            <a:picLocks noGrp="1" noChangeAspect="1"/>
          </p:cNvPicPr>
          <p:nvPr>
            <p:ph idx="1"/>
          </p:nvPr>
        </p:nvPicPr>
        <p:blipFill>
          <a:blip r:embed="rId2"/>
          <a:stretch>
            <a:fillRect/>
          </a:stretch>
        </p:blipFill>
        <p:spPr>
          <a:xfrm>
            <a:off x="1137920" y="2211071"/>
            <a:ext cx="7955280" cy="3881437"/>
          </a:xfrm>
        </p:spPr>
      </p:pic>
      <p:sp>
        <p:nvSpPr>
          <p:cNvPr id="6" name="Arrow: Left 5">
            <a:extLst>
              <a:ext uri="{FF2B5EF4-FFF2-40B4-BE49-F238E27FC236}">
                <a16:creationId xmlns:a16="http://schemas.microsoft.com/office/drawing/2014/main" id="{87513C93-A793-ED41-7159-AC67B37617A1}"/>
              </a:ext>
            </a:extLst>
          </p:cNvPr>
          <p:cNvSpPr/>
          <p:nvPr/>
        </p:nvSpPr>
        <p:spPr>
          <a:xfrm>
            <a:off x="7598757" y="4812145"/>
            <a:ext cx="307571" cy="3131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A3CD01E-1912-42C1-2ECE-5C75B1A3254B}"/>
              </a:ext>
            </a:extLst>
          </p:cNvPr>
          <p:cNvSpPr/>
          <p:nvPr/>
        </p:nvSpPr>
        <p:spPr>
          <a:xfrm>
            <a:off x="812801" y="5818909"/>
            <a:ext cx="420392" cy="347492"/>
          </a:xfrm>
          <a:prstGeom prst="rightArrow">
            <a:avLst>
              <a:gd name="adj1" fmla="val 44223"/>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5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3B5-2F6F-257C-249A-B3364D569DD9}"/>
              </a:ext>
            </a:extLst>
          </p:cNvPr>
          <p:cNvSpPr>
            <a:spLocks noGrp="1"/>
          </p:cNvSpPr>
          <p:nvPr>
            <p:ph type="title"/>
          </p:nvPr>
        </p:nvSpPr>
        <p:spPr/>
        <p:txBody>
          <a:bodyPr/>
          <a:lstStyle/>
          <a:p>
            <a:pPr algn="ctr"/>
            <a:r>
              <a:rPr lang="en-US" dirty="0"/>
              <a:t>Monthly Payment Report</a:t>
            </a:r>
          </a:p>
        </p:txBody>
      </p:sp>
      <p:sp>
        <p:nvSpPr>
          <p:cNvPr id="3" name="Content Placeholder 2">
            <a:extLst>
              <a:ext uri="{FF2B5EF4-FFF2-40B4-BE49-F238E27FC236}">
                <a16:creationId xmlns:a16="http://schemas.microsoft.com/office/drawing/2014/main" id="{127F5A1D-09C8-4A95-E8B8-8EF21A5DF259}"/>
              </a:ext>
            </a:extLst>
          </p:cNvPr>
          <p:cNvSpPr>
            <a:spLocks noGrp="1"/>
          </p:cNvSpPr>
          <p:nvPr>
            <p:ph idx="1"/>
          </p:nvPr>
        </p:nvSpPr>
        <p:spPr>
          <a:xfrm>
            <a:off x="677334" y="1656081"/>
            <a:ext cx="8596668" cy="4385282"/>
          </a:xfrm>
        </p:spPr>
        <p:txBody>
          <a:bodyPr>
            <a:normAutofit fontScale="92500" lnSpcReduction="10000"/>
          </a:bodyPr>
          <a:lstStyle/>
          <a:p>
            <a:r>
              <a:rPr lang="en-US" dirty="0"/>
              <a:t>The Monthly Payment Report lists all forms of cash payments entered by the LDSS worker for a given  month. The LDSS worker prints out and sends to Home Office Finance the “Monthly Payment Report” along with a check  for the report’s total amount.</a:t>
            </a:r>
          </a:p>
          <a:p>
            <a:r>
              <a:rPr lang="en-US" dirty="0"/>
              <a:t>The Monthly Payment Report is due to Home Office Finance no later than the 15</a:t>
            </a:r>
            <a:r>
              <a:rPr lang="en-US" baseline="30000" dirty="0"/>
              <a:t>th</a:t>
            </a:r>
            <a:r>
              <a:rPr lang="en-US" dirty="0"/>
              <a:t> day of each month.</a:t>
            </a:r>
          </a:p>
          <a:p>
            <a:r>
              <a:rPr lang="en-US" dirty="0"/>
              <a:t>The worker has until the 5</a:t>
            </a:r>
            <a:r>
              <a:rPr lang="en-US" baseline="30000" dirty="0"/>
              <a:t>th</a:t>
            </a:r>
            <a:r>
              <a:rPr lang="en-US" dirty="0"/>
              <a:t> calendar day of the month following the payment received date to enter payments.</a:t>
            </a:r>
          </a:p>
          <a:p>
            <a:r>
              <a:rPr lang="en-US" dirty="0"/>
              <a:t>Any payments entered after the 5</a:t>
            </a:r>
            <a:r>
              <a:rPr lang="en-US" baseline="30000" dirty="0"/>
              <a:t>th</a:t>
            </a:r>
            <a:r>
              <a:rPr lang="en-US" dirty="0"/>
              <a:t> calendar day of the month following  the payment received date will appear on the following month’s payment report.</a:t>
            </a:r>
          </a:p>
          <a:p>
            <a:r>
              <a:rPr lang="en-US" dirty="0" err="1"/>
              <a:t>VaCMS</a:t>
            </a:r>
            <a:r>
              <a:rPr lang="en-US" dirty="0"/>
              <a:t> generates the “Monthly Payment Report” on the 7</a:t>
            </a:r>
            <a:r>
              <a:rPr lang="en-US" baseline="30000" dirty="0"/>
              <a:t>th</a:t>
            </a:r>
            <a:r>
              <a:rPr lang="en-US" dirty="0"/>
              <a:t> calendar day of each month for previous month’s report for the LDSS worker to review.</a:t>
            </a:r>
          </a:p>
          <a:p>
            <a:r>
              <a:rPr lang="en-US" dirty="0"/>
              <a:t>Any adjustments to the Monthly Payment Report must be made manually.</a:t>
            </a:r>
          </a:p>
          <a:p>
            <a:r>
              <a:rPr lang="en-US" dirty="0"/>
              <a:t>The Monthly Payment Report amount and the check amount must equal otherwise Home Office Finance will return the report along with the check back the agency.</a:t>
            </a:r>
          </a:p>
          <a:p>
            <a:endParaRPr lang="en-US" dirty="0"/>
          </a:p>
        </p:txBody>
      </p:sp>
    </p:spTree>
    <p:extLst>
      <p:ext uri="{BB962C8B-B14F-4D97-AF65-F5344CB8AC3E}">
        <p14:creationId xmlns:p14="http://schemas.microsoft.com/office/powerpoint/2010/main" val="307223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2720-1982-3ABF-A4C3-BC91BC9DFE07}"/>
              </a:ext>
            </a:extLst>
          </p:cNvPr>
          <p:cNvSpPr>
            <a:spLocks noGrp="1"/>
          </p:cNvSpPr>
          <p:nvPr>
            <p:ph type="title"/>
          </p:nvPr>
        </p:nvSpPr>
        <p:spPr/>
        <p:txBody>
          <a:bodyPr/>
          <a:lstStyle/>
          <a:p>
            <a:pPr algn="ctr"/>
            <a:r>
              <a:rPr lang="en-US" dirty="0"/>
              <a:t>Monthly Payment Report</a:t>
            </a:r>
          </a:p>
        </p:txBody>
      </p:sp>
      <p:sp>
        <p:nvSpPr>
          <p:cNvPr id="3" name="Content Placeholder 2">
            <a:extLst>
              <a:ext uri="{FF2B5EF4-FFF2-40B4-BE49-F238E27FC236}">
                <a16:creationId xmlns:a16="http://schemas.microsoft.com/office/drawing/2014/main" id="{41CB2A83-3DEB-B21B-35FB-91D8F5EAB5C3}"/>
              </a:ext>
            </a:extLst>
          </p:cNvPr>
          <p:cNvSpPr>
            <a:spLocks noGrp="1"/>
          </p:cNvSpPr>
          <p:nvPr>
            <p:ph idx="1"/>
          </p:nvPr>
        </p:nvSpPr>
        <p:spPr>
          <a:xfrm>
            <a:off x="677334" y="1595719"/>
            <a:ext cx="8596668" cy="4445644"/>
          </a:xfrm>
        </p:spPr>
        <p:txBody>
          <a:bodyPr/>
          <a:lstStyle/>
          <a:p>
            <a:r>
              <a:rPr lang="en-US" dirty="0"/>
              <a:t>The worker must sign and date the report.</a:t>
            </a:r>
          </a:p>
          <a:p>
            <a:r>
              <a:rPr lang="en-US" dirty="0"/>
              <a:t>The  Monthly Payment Report consist of:</a:t>
            </a:r>
          </a:p>
          <a:p>
            <a:pPr lvl="1"/>
            <a:r>
              <a:rPr lang="en-US" dirty="0"/>
              <a:t>Cash Payments (CH)</a:t>
            </a:r>
          </a:p>
          <a:p>
            <a:pPr lvl="1"/>
            <a:r>
              <a:rPr lang="en-US" dirty="0"/>
              <a:t>Check/Money Order Payments (CM)</a:t>
            </a:r>
          </a:p>
          <a:p>
            <a:pPr lvl="1"/>
            <a:r>
              <a:rPr lang="en-US" dirty="0"/>
              <a:t>Credit Card/Debit Card Payments (CD) and</a:t>
            </a:r>
          </a:p>
          <a:p>
            <a:pPr lvl="1"/>
            <a:r>
              <a:rPr lang="en-US" dirty="0"/>
              <a:t>State Tax Offset Payments (TX)</a:t>
            </a:r>
          </a:p>
        </p:txBody>
      </p:sp>
    </p:spTree>
    <p:extLst>
      <p:ext uri="{BB962C8B-B14F-4D97-AF65-F5344CB8AC3E}">
        <p14:creationId xmlns:p14="http://schemas.microsoft.com/office/powerpoint/2010/main" val="107966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C0F9-E4E5-B3B5-ABFA-F1457779E942}"/>
              </a:ext>
            </a:extLst>
          </p:cNvPr>
          <p:cNvSpPr>
            <a:spLocks noGrp="1"/>
          </p:cNvSpPr>
          <p:nvPr>
            <p:ph type="title"/>
          </p:nvPr>
        </p:nvSpPr>
        <p:spPr/>
        <p:txBody>
          <a:bodyPr/>
          <a:lstStyle/>
          <a:p>
            <a:pPr algn="ctr"/>
            <a:r>
              <a:rPr lang="en-US" dirty="0"/>
              <a:t>Monthly Payment Report</a:t>
            </a:r>
          </a:p>
        </p:txBody>
      </p:sp>
      <p:sp>
        <p:nvSpPr>
          <p:cNvPr id="3" name="Content Placeholder 2">
            <a:extLst>
              <a:ext uri="{FF2B5EF4-FFF2-40B4-BE49-F238E27FC236}">
                <a16:creationId xmlns:a16="http://schemas.microsoft.com/office/drawing/2014/main" id="{EF781314-DB85-A2A7-1212-91C8DF60C2CF}"/>
              </a:ext>
            </a:extLst>
          </p:cNvPr>
          <p:cNvSpPr>
            <a:spLocks noGrp="1"/>
          </p:cNvSpPr>
          <p:nvPr>
            <p:ph idx="1"/>
          </p:nvPr>
        </p:nvSpPr>
        <p:spPr>
          <a:xfrm>
            <a:off x="775945" y="1712353"/>
            <a:ext cx="8596668" cy="3880773"/>
          </a:xfrm>
        </p:spPr>
        <p:txBody>
          <a:bodyPr>
            <a:normAutofit/>
          </a:bodyPr>
          <a:lstStyle/>
          <a:p>
            <a:r>
              <a:rPr lang="en-US" dirty="0"/>
              <a:t>The Monthly Payment Report adjustments includes:</a:t>
            </a:r>
          </a:p>
          <a:p>
            <a:pPr lvl="1"/>
            <a:r>
              <a:rPr lang="en-US" sz="1800" dirty="0"/>
              <a:t>Removing a payment </a:t>
            </a:r>
          </a:p>
          <a:p>
            <a:pPr lvl="1"/>
            <a:r>
              <a:rPr lang="en-US" sz="1800" dirty="0"/>
              <a:t>Correcting a payment and</a:t>
            </a:r>
          </a:p>
          <a:p>
            <a:pPr lvl="1"/>
            <a:r>
              <a:rPr lang="en-US" sz="1800" dirty="0"/>
              <a:t>Adding  a payment</a:t>
            </a:r>
          </a:p>
        </p:txBody>
      </p:sp>
    </p:spTree>
    <p:extLst>
      <p:ext uri="{BB962C8B-B14F-4D97-AF65-F5344CB8AC3E}">
        <p14:creationId xmlns:p14="http://schemas.microsoft.com/office/powerpoint/2010/main" val="400824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E1A5-E4DE-ECE8-994F-0A884E3F230D}"/>
              </a:ext>
            </a:extLst>
          </p:cNvPr>
          <p:cNvSpPr>
            <a:spLocks noGrp="1"/>
          </p:cNvSpPr>
          <p:nvPr>
            <p:ph type="title"/>
          </p:nvPr>
        </p:nvSpPr>
        <p:spPr/>
        <p:txBody>
          <a:bodyPr/>
          <a:lstStyle/>
          <a:p>
            <a:pPr algn="ctr"/>
            <a:r>
              <a:rPr lang="en-US" dirty="0"/>
              <a:t>Monthly Payment Report</a:t>
            </a:r>
          </a:p>
        </p:txBody>
      </p:sp>
      <p:sp>
        <p:nvSpPr>
          <p:cNvPr id="3" name="Content Placeholder 2">
            <a:extLst>
              <a:ext uri="{FF2B5EF4-FFF2-40B4-BE49-F238E27FC236}">
                <a16:creationId xmlns:a16="http://schemas.microsoft.com/office/drawing/2014/main" id="{6549245B-66D1-4641-393F-2E259C838A67}"/>
              </a:ext>
            </a:extLst>
          </p:cNvPr>
          <p:cNvSpPr>
            <a:spLocks noGrp="1"/>
          </p:cNvSpPr>
          <p:nvPr>
            <p:ph idx="1"/>
          </p:nvPr>
        </p:nvSpPr>
        <p:spPr>
          <a:xfrm>
            <a:off x="614581" y="1524000"/>
            <a:ext cx="8596668" cy="5334000"/>
          </a:xfrm>
        </p:spPr>
        <p:txBody>
          <a:bodyPr>
            <a:normAutofit/>
          </a:bodyPr>
          <a:lstStyle/>
          <a:p>
            <a:r>
              <a:rPr lang="en-US" dirty="0"/>
              <a:t>Manually removing a payment or correcting a payment on the Monthly Payment Report the worker must:</a:t>
            </a:r>
          </a:p>
          <a:p>
            <a:pPr lvl="1"/>
            <a:r>
              <a:rPr lang="en-US" sz="1800" dirty="0"/>
              <a:t>Draw a line through the incorrect payment.</a:t>
            </a:r>
          </a:p>
          <a:p>
            <a:pPr lvl="1"/>
            <a:r>
              <a:rPr lang="en-US" sz="1800" dirty="0"/>
              <a:t>Draw a line through the total line and recalculate.</a:t>
            </a:r>
          </a:p>
          <a:p>
            <a:pPr lvl="1"/>
            <a:r>
              <a:rPr lang="en-US" sz="1800" dirty="0"/>
              <a:t>Make a handwritten notation on the report telling the Home Office Finance Worker to “reverse” or “correct” the claim payment.</a:t>
            </a:r>
          </a:p>
          <a:p>
            <a:r>
              <a:rPr lang="en-US" sz="2000" dirty="0"/>
              <a:t>Manually adding a payment to the Monthly Payment Report the worker must:</a:t>
            </a:r>
          </a:p>
          <a:p>
            <a:pPr lvl="1"/>
            <a:r>
              <a:rPr lang="en-US" sz="1800" dirty="0"/>
              <a:t>Include the claim number, payer’s First/Last name, payment method,  payment amount, receipt number, check/money order number and the receive date.</a:t>
            </a:r>
          </a:p>
          <a:p>
            <a:pPr lvl="1"/>
            <a:r>
              <a:rPr lang="en-US" sz="1800" dirty="0"/>
              <a:t>Draw a line through the total line and recalculate.</a:t>
            </a:r>
          </a:p>
          <a:p>
            <a:pPr lvl="1"/>
            <a:r>
              <a:rPr lang="en-US" sz="1800" dirty="0"/>
              <a:t>Make a handwritten notation on the report telling the Home Office Finance Worker to “add” the claim payment.</a:t>
            </a:r>
          </a:p>
          <a:p>
            <a:pPr lvl="1"/>
            <a:endParaRPr lang="en-US" sz="1800" dirty="0"/>
          </a:p>
          <a:p>
            <a:pPr lvl="1"/>
            <a:endParaRPr lang="en-US" sz="1800" dirty="0"/>
          </a:p>
        </p:txBody>
      </p:sp>
    </p:spTree>
    <p:extLst>
      <p:ext uri="{BB962C8B-B14F-4D97-AF65-F5344CB8AC3E}">
        <p14:creationId xmlns:p14="http://schemas.microsoft.com/office/powerpoint/2010/main" val="46325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842C-034D-6AE5-96BD-DBD0743D19E9}"/>
              </a:ext>
            </a:extLst>
          </p:cNvPr>
          <p:cNvSpPr>
            <a:spLocks noGrp="1"/>
          </p:cNvSpPr>
          <p:nvPr>
            <p:ph type="title"/>
          </p:nvPr>
        </p:nvSpPr>
        <p:spPr>
          <a:xfrm>
            <a:off x="-225491" y="365760"/>
            <a:ext cx="8596668" cy="1320800"/>
          </a:xfrm>
        </p:spPr>
        <p:txBody>
          <a:bodyPr/>
          <a:lstStyle/>
          <a:p>
            <a:pPr algn="ctr"/>
            <a:r>
              <a:rPr lang="en-US" dirty="0"/>
              <a:t>Monthly Payment Report</a:t>
            </a:r>
          </a:p>
        </p:txBody>
      </p:sp>
      <p:pic>
        <p:nvPicPr>
          <p:cNvPr id="9" name="Content Placeholder 8">
            <a:extLst>
              <a:ext uri="{FF2B5EF4-FFF2-40B4-BE49-F238E27FC236}">
                <a16:creationId xmlns:a16="http://schemas.microsoft.com/office/drawing/2014/main" id="{EDC14239-7272-D2D8-63E3-EFE8991A0485}"/>
              </a:ext>
            </a:extLst>
          </p:cNvPr>
          <p:cNvPicPr>
            <a:picLocks noGrp="1" noChangeAspect="1"/>
          </p:cNvPicPr>
          <p:nvPr>
            <p:ph idx="1"/>
          </p:nvPr>
        </p:nvPicPr>
        <p:blipFill>
          <a:blip r:embed="rId2"/>
          <a:stretch>
            <a:fillRect/>
          </a:stretch>
        </p:blipFill>
        <p:spPr>
          <a:xfrm>
            <a:off x="518192" y="1310402"/>
            <a:ext cx="9590083" cy="4914550"/>
          </a:xfrm>
        </p:spPr>
      </p:pic>
      <p:sp>
        <p:nvSpPr>
          <p:cNvPr id="10" name="Arrow: Left 9">
            <a:extLst>
              <a:ext uri="{FF2B5EF4-FFF2-40B4-BE49-F238E27FC236}">
                <a16:creationId xmlns:a16="http://schemas.microsoft.com/office/drawing/2014/main" id="{22522F00-88A5-6377-3DC7-BC14104BFAA4}"/>
              </a:ext>
            </a:extLst>
          </p:cNvPr>
          <p:cNvSpPr/>
          <p:nvPr/>
        </p:nvSpPr>
        <p:spPr>
          <a:xfrm>
            <a:off x="8756659" y="3497268"/>
            <a:ext cx="329478" cy="4048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AED71E0D-AB1C-EFFC-9BAD-A63540A4D720}"/>
              </a:ext>
            </a:extLst>
          </p:cNvPr>
          <p:cNvSpPr/>
          <p:nvPr/>
        </p:nvSpPr>
        <p:spPr>
          <a:xfrm>
            <a:off x="2853978" y="4620355"/>
            <a:ext cx="379022" cy="3544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A70B1C6-96D5-8524-13F3-6C5AFE809D30}"/>
              </a:ext>
            </a:extLst>
          </p:cNvPr>
          <p:cNvSpPr/>
          <p:nvPr/>
        </p:nvSpPr>
        <p:spPr>
          <a:xfrm>
            <a:off x="3972248" y="5094018"/>
            <a:ext cx="399268" cy="35907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115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2814-FF60-EF67-5B2F-87262BFEBEF0}"/>
              </a:ext>
            </a:extLst>
          </p:cNvPr>
          <p:cNvSpPr>
            <a:spLocks noGrp="1"/>
          </p:cNvSpPr>
          <p:nvPr>
            <p:ph type="title"/>
          </p:nvPr>
        </p:nvSpPr>
        <p:spPr>
          <a:xfrm>
            <a:off x="677333" y="601211"/>
            <a:ext cx="8596668" cy="1320800"/>
          </a:xfrm>
        </p:spPr>
        <p:txBody>
          <a:bodyPr/>
          <a:lstStyle/>
          <a:p>
            <a:pPr algn="ctr"/>
            <a:r>
              <a:rPr lang="en-US" dirty="0"/>
              <a:t>Monthly Payment Report</a:t>
            </a:r>
          </a:p>
        </p:txBody>
      </p:sp>
      <p:pic>
        <p:nvPicPr>
          <p:cNvPr id="5" name="Content Placeholder 4">
            <a:extLst>
              <a:ext uri="{FF2B5EF4-FFF2-40B4-BE49-F238E27FC236}">
                <a16:creationId xmlns:a16="http://schemas.microsoft.com/office/drawing/2014/main" id="{69173141-527E-4D3F-5128-7957B91F2F0D}"/>
              </a:ext>
            </a:extLst>
          </p:cNvPr>
          <p:cNvPicPr>
            <a:picLocks noGrp="1" noChangeAspect="1"/>
          </p:cNvPicPr>
          <p:nvPr>
            <p:ph idx="1"/>
          </p:nvPr>
        </p:nvPicPr>
        <p:blipFill>
          <a:blip r:embed="rId2"/>
          <a:stretch>
            <a:fillRect/>
          </a:stretch>
        </p:blipFill>
        <p:spPr>
          <a:xfrm>
            <a:off x="83128" y="2013358"/>
            <a:ext cx="9866216" cy="4404067"/>
          </a:xfrm>
        </p:spPr>
      </p:pic>
      <p:sp>
        <p:nvSpPr>
          <p:cNvPr id="6" name="Arrow: Left 5">
            <a:extLst>
              <a:ext uri="{FF2B5EF4-FFF2-40B4-BE49-F238E27FC236}">
                <a16:creationId xmlns:a16="http://schemas.microsoft.com/office/drawing/2014/main" id="{E3C550B8-9836-B7AF-CFA1-BD9F0C20CFC3}"/>
              </a:ext>
            </a:extLst>
          </p:cNvPr>
          <p:cNvSpPr/>
          <p:nvPr/>
        </p:nvSpPr>
        <p:spPr>
          <a:xfrm>
            <a:off x="9072645" y="4191000"/>
            <a:ext cx="402713" cy="43016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766CA94-502D-B862-AF02-631BEC3A0D9E}"/>
              </a:ext>
            </a:extLst>
          </p:cNvPr>
          <p:cNvSpPr/>
          <p:nvPr/>
        </p:nvSpPr>
        <p:spPr>
          <a:xfrm>
            <a:off x="3238568" y="4770790"/>
            <a:ext cx="402714" cy="36379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561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0BE3-BEF2-AEB9-D21F-B608B2DD2EEB}"/>
              </a:ext>
            </a:extLst>
          </p:cNvPr>
          <p:cNvSpPr>
            <a:spLocks noGrp="1"/>
          </p:cNvSpPr>
          <p:nvPr>
            <p:ph type="title"/>
          </p:nvPr>
        </p:nvSpPr>
        <p:spPr/>
        <p:txBody>
          <a:bodyPr/>
          <a:lstStyle/>
          <a:p>
            <a:pPr algn="ctr"/>
            <a:r>
              <a:rPr lang="en-US" dirty="0"/>
              <a:t>Monthly Payment Report</a:t>
            </a:r>
          </a:p>
        </p:txBody>
      </p:sp>
      <p:pic>
        <p:nvPicPr>
          <p:cNvPr id="5" name="Content Placeholder 4">
            <a:extLst>
              <a:ext uri="{FF2B5EF4-FFF2-40B4-BE49-F238E27FC236}">
                <a16:creationId xmlns:a16="http://schemas.microsoft.com/office/drawing/2014/main" id="{921B9F9A-EA53-FD26-BFEA-9282BC82CBE6}"/>
              </a:ext>
            </a:extLst>
          </p:cNvPr>
          <p:cNvPicPr>
            <a:picLocks noGrp="1" noChangeAspect="1"/>
          </p:cNvPicPr>
          <p:nvPr>
            <p:ph idx="1"/>
          </p:nvPr>
        </p:nvPicPr>
        <p:blipFill>
          <a:blip r:embed="rId2"/>
          <a:stretch>
            <a:fillRect/>
          </a:stretch>
        </p:blipFill>
        <p:spPr>
          <a:xfrm>
            <a:off x="361456" y="1528571"/>
            <a:ext cx="9455085" cy="4081806"/>
          </a:xfrm>
        </p:spPr>
      </p:pic>
      <p:sp>
        <p:nvSpPr>
          <p:cNvPr id="6" name="Arrow: Left 5">
            <a:extLst>
              <a:ext uri="{FF2B5EF4-FFF2-40B4-BE49-F238E27FC236}">
                <a16:creationId xmlns:a16="http://schemas.microsoft.com/office/drawing/2014/main" id="{28F93CB3-C45D-9E5F-8D4C-0DB4126E7FFC}"/>
              </a:ext>
            </a:extLst>
          </p:cNvPr>
          <p:cNvSpPr/>
          <p:nvPr/>
        </p:nvSpPr>
        <p:spPr>
          <a:xfrm>
            <a:off x="8063347" y="3971635"/>
            <a:ext cx="323271" cy="27709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95223B9-C12E-7FF6-68C4-F0920D477B82}"/>
              </a:ext>
            </a:extLst>
          </p:cNvPr>
          <p:cNvSpPr/>
          <p:nvPr/>
        </p:nvSpPr>
        <p:spPr>
          <a:xfrm>
            <a:off x="3796146" y="4368800"/>
            <a:ext cx="637310" cy="44334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687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78CF-6FFB-9C02-4CB5-BD6DA56CB290}"/>
              </a:ext>
            </a:extLst>
          </p:cNvPr>
          <p:cNvSpPr>
            <a:spLocks noGrp="1"/>
          </p:cNvSpPr>
          <p:nvPr>
            <p:ph type="title"/>
          </p:nvPr>
        </p:nvSpPr>
        <p:spPr/>
        <p:txBody>
          <a:bodyPr/>
          <a:lstStyle/>
          <a:p>
            <a:pPr algn="ctr"/>
            <a:r>
              <a:rPr lang="en-US" dirty="0"/>
              <a:t>State Offset Payment</a:t>
            </a:r>
          </a:p>
        </p:txBody>
      </p:sp>
      <p:sp>
        <p:nvSpPr>
          <p:cNvPr id="3" name="Content Placeholder 2">
            <a:extLst>
              <a:ext uri="{FF2B5EF4-FFF2-40B4-BE49-F238E27FC236}">
                <a16:creationId xmlns:a16="http://schemas.microsoft.com/office/drawing/2014/main" id="{7832E774-194A-A323-ADEC-70E6DCF6D9EF}"/>
              </a:ext>
            </a:extLst>
          </p:cNvPr>
          <p:cNvSpPr>
            <a:spLocks noGrp="1"/>
          </p:cNvSpPr>
          <p:nvPr>
            <p:ph idx="1"/>
          </p:nvPr>
        </p:nvSpPr>
        <p:spPr>
          <a:xfrm>
            <a:off x="677334" y="1267301"/>
            <a:ext cx="8596668" cy="4323398"/>
          </a:xfrm>
        </p:spPr>
        <p:txBody>
          <a:bodyPr>
            <a:normAutofit/>
          </a:bodyPr>
          <a:lstStyle/>
          <a:p>
            <a:endParaRPr lang="en-US" dirty="0"/>
          </a:p>
          <a:p>
            <a:r>
              <a:rPr lang="en-US" dirty="0"/>
              <a:t>State offset Payments are manage by the LDSS.</a:t>
            </a:r>
          </a:p>
          <a:p>
            <a:r>
              <a:rPr lang="en-US" dirty="0"/>
              <a:t>The worker has from November 1</a:t>
            </a:r>
            <a:r>
              <a:rPr lang="en-US" baseline="30000" dirty="0"/>
              <a:t>st</a:t>
            </a:r>
            <a:r>
              <a:rPr lang="en-US" dirty="0"/>
              <a:t> until December 31</a:t>
            </a:r>
            <a:r>
              <a:rPr lang="en-US" baseline="30000" dirty="0"/>
              <a:t>st</a:t>
            </a:r>
            <a:r>
              <a:rPr lang="en-US" dirty="0"/>
              <a:t> of the current year to enter debts into Integrated Revenue Management System (IRMS) for the offset of Virginia income tax refunds, lottery winnings etc.</a:t>
            </a:r>
          </a:p>
          <a:p>
            <a:r>
              <a:rPr lang="en-US" dirty="0"/>
              <a:t>Virginia Department of Taxation will notify the LDSS of a potential offset, the worker must certify the debt.</a:t>
            </a:r>
          </a:p>
          <a:p>
            <a:r>
              <a:rPr lang="en-US" dirty="0"/>
              <a:t>After certifying the debt, the worker must wait 30 days to finalize or release the IRMS offset payment.</a:t>
            </a:r>
          </a:p>
          <a:p>
            <a:r>
              <a:rPr lang="en-US" dirty="0"/>
              <a:t>The worker must enter the state offset amount on the claim ledger in </a:t>
            </a:r>
            <a:r>
              <a:rPr lang="en-US" dirty="0" err="1"/>
              <a:t>VaCMS</a:t>
            </a:r>
            <a:r>
              <a:rPr lang="en-US" dirty="0"/>
              <a:t>.</a:t>
            </a:r>
          </a:p>
        </p:txBody>
      </p:sp>
    </p:spTree>
    <p:extLst>
      <p:ext uri="{BB962C8B-B14F-4D97-AF65-F5344CB8AC3E}">
        <p14:creationId xmlns:p14="http://schemas.microsoft.com/office/powerpoint/2010/main" val="245435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DCE0-091D-8607-B662-806EE3F60512}"/>
              </a:ext>
            </a:extLst>
          </p:cNvPr>
          <p:cNvSpPr>
            <a:spLocks noGrp="1"/>
          </p:cNvSpPr>
          <p:nvPr>
            <p:ph type="title"/>
          </p:nvPr>
        </p:nvSpPr>
        <p:spPr/>
        <p:txBody>
          <a:bodyPr/>
          <a:lstStyle/>
          <a:p>
            <a:pPr algn="ctr"/>
            <a:r>
              <a:rPr lang="en-US" dirty="0"/>
              <a:t>State Offset Payment</a:t>
            </a:r>
          </a:p>
        </p:txBody>
      </p:sp>
      <p:sp>
        <p:nvSpPr>
          <p:cNvPr id="3" name="Content Placeholder 2">
            <a:extLst>
              <a:ext uri="{FF2B5EF4-FFF2-40B4-BE49-F238E27FC236}">
                <a16:creationId xmlns:a16="http://schemas.microsoft.com/office/drawing/2014/main" id="{D4F97913-AAB5-4952-4615-805427E22CB3}"/>
              </a:ext>
            </a:extLst>
          </p:cNvPr>
          <p:cNvSpPr>
            <a:spLocks noGrp="1"/>
          </p:cNvSpPr>
          <p:nvPr>
            <p:ph idx="1"/>
          </p:nvPr>
        </p:nvSpPr>
        <p:spPr>
          <a:xfrm>
            <a:off x="677334" y="1681019"/>
            <a:ext cx="8596668" cy="4360344"/>
          </a:xfrm>
        </p:spPr>
        <p:txBody>
          <a:bodyPr/>
          <a:lstStyle/>
          <a:p>
            <a:r>
              <a:rPr lang="en-US" dirty="0"/>
              <a:t>The worker should validate with Home Office finance that there is no pending federal offset prior to finalizing the state offset to prevent over collection.</a:t>
            </a:r>
          </a:p>
          <a:p>
            <a:r>
              <a:rPr lang="en-US" dirty="0"/>
              <a:t>The worker must make a written request to obtain access to IRMS. Please submit the request to:</a:t>
            </a:r>
          </a:p>
          <a:p>
            <a:pPr marL="457200" lvl="1" indent="0">
              <a:buNone/>
            </a:pPr>
            <a:r>
              <a:rPr lang="en-US" sz="1800" dirty="0"/>
              <a:t>Virginia Department of Taxation                                                                             </a:t>
            </a:r>
          </a:p>
          <a:p>
            <a:pPr marL="457200" lvl="1" indent="0" algn="just">
              <a:spcBef>
                <a:spcPts val="0"/>
              </a:spcBef>
              <a:buNone/>
            </a:pPr>
            <a:r>
              <a:rPr lang="en-US" sz="1800" dirty="0"/>
              <a:t>Attn: Customer Service </a:t>
            </a:r>
          </a:p>
          <a:p>
            <a:pPr marL="457200" lvl="1" indent="0">
              <a:spcBef>
                <a:spcPts val="0"/>
              </a:spcBef>
              <a:buNone/>
            </a:pPr>
            <a:r>
              <a:rPr lang="en-US" sz="1800" dirty="0"/>
              <a:t>P.O Box 1115</a:t>
            </a:r>
          </a:p>
          <a:p>
            <a:pPr marL="457200" lvl="1" indent="0">
              <a:spcBef>
                <a:spcPts val="0"/>
              </a:spcBef>
              <a:buNone/>
            </a:pPr>
            <a:r>
              <a:rPr lang="en-US" sz="1800" dirty="0"/>
              <a:t>Richmond, VA 23218</a:t>
            </a:r>
          </a:p>
          <a:p>
            <a:endParaRPr lang="en-US" dirty="0"/>
          </a:p>
        </p:txBody>
      </p:sp>
    </p:spTree>
    <p:extLst>
      <p:ext uri="{BB962C8B-B14F-4D97-AF65-F5344CB8AC3E}">
        <p14:creationId xmlns:p14="http://schemas.microsoft.com/office/powerpoint/2010/main" val="16553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4CD6-7375-0EB0-2BB9-4D2386F14592}"/>
              </a:ext>
            </a:extLst>
          </p:cNvPr>
          <p:cNvSpPr>
            <a:spLocks noGrp="1"/>
          </p:cNvSpPr>
          <p:nvPr>
            <p:ph type="title"/>
          </p:nvPr>
        </p:nvSpPr>
        <p:spPr/>
        <p:txBody>
          <a:bodyPr/>
          <a:lstStyle/>
          <a:p>
            <a:pPr algn="ctr"/>
            <a:r>
              <a:rPr lang="en-US" dirty="0"/>
              <a:t>SNAP Claim</a:t>
            </a:r>
          </a:p>
        </p:txBody>
      </p:sp>
      <p:sp>
        <p:nvSpPr>
          <p:cNvPr id="3" name="Content Placeholder 2">
            <a:extLst>
              <a:ext uri="{FF2B5EF4-FFF2-40B4-BE49-F238E27FC236}">
                <a16:creationId xmlns:a16="http://schemas.microsoft.com/office/drawing/2014/main" id="{FE2AF98A-D5BD-C548-AD82-9A8A15EE8443}"/>
              </a:ext>
            </a:extLst>
          </p:cNvPr>
          <p:cNvSpPr>
            <a:spLocks noGrp="1"/>
          </p:cNvSpPr>
          <p:nvPr>
            <p:ph idx="1"/>
          </p:nvPr>
        </p:nvSpPr>
        <p:spPr>
          <a:xfrm>
            <a:off x="677334" y="1588655"/>
            <a:ext cx="8596668" cy="4452707"/>
          </a:xfrm>
        </p:spPr>
        <p:txBody>
          <a:bodyPr>
            <a:normAutofit/>
          </a:bodyPr>
          <a:lstStyle/>
          <a:p>
            <a:r>
              <a:rPr lang="en-US" dirty="0"/>
              <a:t>The primary collection method for households that continue to participate in SNAP is reducing a household’s benefits each month. However, the State agencies are required to refer delinquent claims to the Treasury Offset Program (TOP).</a:t>
            </a:r>
          </a:p>
          <a:p>
            <a:r>
              <a:rPr lang="en-US" altLang="en-US" dirty="0"/>
              <a:t>TOP is the most effective collection method for households that are no longer participating in SNAP.</a:t>
            </a:r>
            <a:endParaRPr lang="en-US" dirty="0"/>
          </a:p>
          <a:p>
            <a:r>
              <a:rPr lang="en-US" dirty="0"/>
              <a:t>Once a claim is referred to TOP, the claim will remain in TOP until the debt is paid in full.</a:t>
            </a:r>
          </a:p>
        </p:txBody>
      </p:sp>
    </p:spTree>
    <p:extLst>
      <p:ext uri="{BB962C8B-B14F-4D97-AF65-F5344CB8AC3E}">
        <p14:creationId xmlns:p14="http://schemas.microsoft.com/office/powerpoint/2010/main" val="4280937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EF20-D28B-8AC2-F978-2D10B2F80A55}"/>
              </a:ext>
            </a:extLst>
          </p:cNvPr>
          <p:cNvSpPr>
            <a:spLocks noGrp="1"/>
          </p:cNvSpPr>
          <p:nvPr>
            <p:ph type="title"/>
          </p:nvPr>
        </p:nvSpPr>
        <p:spPr/>
        <p:txBody>
          <a:bodyPr/>
          <a:lstStyle/>
          <a:p>
            <a:pPr algn="ctr"/>
            <a:r>
              <a:rPr lang="en-US" dirty="0"/>
              <a:t>Treasury Offset Payment</a:t>
            </a:r>
          </a:p>
        </p:txBody>
      </p:sp>
      <p:sp>
        <p:nvSpPr>
          <p:cNvPr id="3" name="Content Placeholder 2">
            <a:extLst>
              <a:ext uri="{FF2B5EF4-FFF2-40B4-BE49-F238E27FC236}">
                <a16:creationId xmlns:a16="http://schemas.microsoft.com/office/drawing/2014/main" id="{2AE4B543-157A-032A-196F-9460D750D1CF}"/>
              </a:ext>
            </a:extLst>
          </p:cNvPr>
          <p:cNvSpPr>
            <a:spLocks noGrp="1"/>
          </p:cNvSpPr>
          <p:nvPr>
            <p:ph idx="1"/>
          </p:nvPr>
        </p:nvSpPr>
        <p:spPr>
          <a:xfrm>
            <a:off x="677334" y="1568825"/>
            <a:ext cx="8596668" cy="4472538"/>
          </a:xfrm>
        </p:spPr>
        <p:txBody>
          <a:bodyPr/>
          <a:lstStyle/>
          <a:p>
            <a:r>
              <a:rPr lang="en-US" dirty="0"/>
              <a:t>TOP </a:t>
            </a:r>
            <a:r>
              <a:rPr lang="en-US" altLang="en-US" dirty="0"/>
              <a:t>is the most effective collection method for households that are no longer participating in SNAP. </a:t>
            </a:r>
          </a:p>
          <a:p>
            <a:r>
              <a:rPr lang="en-US" altLang="en-US" sz="1800" dirty="0" err="1"/>
              <a:t>VaCMS</a:t>
            </a:r>
            <a:r>
              <a:rPr lang="en-US" altLang="en-US" sz="1800" dirty="0"/>
              <a:t> Identifies all SNAP debts eligible for collection.</a:t>
            </a:r>
          </a:p>
          <a:p>
            <a:r>
              <a:rPr lang="en-US" dirty="0"/>
              <a:t>Request an Address from Food &amp; Nutrition Service (FNS) for eligible SNAP debts.</a:t>
            </a:r>
          </a:p>
          <a:p>
            <a:r>
              <a:rPr lang="en-US" dirty="0"/>
              <a:t>Sends a 60-day notice letter to all liable person(s) for eligible SNAP debts.</a:t>
            </a:r>
          </a:p>
          <a:p>
            <a:r>
              <a:rPr lang="en-US" dirty="0" err="1"/>
              <a:t>VaCMS</a:t>
            </a:r>
            <a:r>
              <a:rPr lang="en-US" dirty="0"/>
              <a:t> submits all qualified SNAP debts that are 120 days delinquent to FNS for TOP certification.</a:t>
            </a:r>
          </a:p>
          <a:p>
            <a:r>
              <a:rPr lang="en-US" dirty="0"/>
              <a:t>FNS sends notice to the state that the debt is certified to TOP.</a:t>
            </a:r>
          </a:p>
        </p:txBody>
      </p:sp>
    </p:spTree>
    <p:extLst>
      <p:ext uri="{BB962C8B-B14F-4D97-AF65-F5344CB8AC3E}">
        <p14:creationId xmlns:p14="http://schemas.microsoft.com/office/powerpoint/2010/main" val="2339812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EF55-902F-607F-2D7B-2B7FABADD481}"/>
              </a:ext>
            </a:extLst>
          </p:cNvPr>
          <p:cNvSpPr>
            <a:spLocks noGrp="1"/>
          </p:cNvSpPr>
          <p:nvPr>
            <p:ph type="title"/>
          </p:nvPr>
        </p:nvSpPr>
        <p:spPr/>
        <p:txBody>
          <a:bodyPr/>
          <a:lstStyle/>
          <a:p>
            <a:pPr algn="ctr"/>
            <a:r>
              <a:rPr lang="en-US" dirty="0"/>
              <a:t>Treasury Offset Payment</a:t>
            </a:r>
          </a:p>
        </p:txBody>
      </p:sp>
      <p:sp>
        <p:nvSpPr>
          <p:cNvPr id="3" name="Content Placeholder 2">
            <a:extLst>
              <a:ext uri="{FF2B5EF4-FFF2-40B4-BE49-F238E27FC236}">
                <a16:creationId xmlns:a16="http://schemas.microsoft.com/office/drawing/2014/main" id="{6A543CE4-29AF-48B5-056B-50E448FFA68C}"/>
              </a:ext>
            </a:extLst>
          </p:cNvPr>
          <p:cNvSpPr>
            <a:spLocks noGrp="1"/>
          </p:cNvSpPr>
          <p:nvPr>
            <p:ph idx="1"/>
          </p:nvPr>
        </p:nvSpPr>
        <p:spPr>
          <a:xfrm>
            <a:off x="677334" y="1570183"/>
            <a:ext cx="8596668" cy="4471180"/>
          </a:xfrm>
        </p:spPr>
        <p:txBody>
          <a:bodyPr>
            <a:normAutofit fontScale="77500" lnSpcReduction="20000"/>
          </a:bodyPr>
          <a:lstStyle/>
          <a:p>
            <a:r>
              <a:rPr lang="en-US" sz="2200" dirty="0"/>
              <a:t>The Virginia Department of Social Service (VDSS) manages TOP and TOP certified debts.</a:t>
            </a:r>
          </a:p>
          <a:p>
            <a:r>
              <a:rPr lang="en-US" sz="2200" dirty="0"/>
              <a:t>Eligible Offset Payments:	</a:t>
            </a:r>
          </a:p>
          <a:p>
            <a:pPr lvl="1"/>
            <a:r>
              <a:rPr lang="en-US" sz="2200" dirty="0"/>
              <a:t>Federal income tax</a:t>
            </a:r>
          </a:p>
          <a:p>
            <a:pPr lvl="1"/>
            <a:r>
              <a:rPr lang="en-US" sz="2200" dirty="0"/>
              <a:t>Federal retirement benefits</a:t>
            </a:r>
          </a:p>
          <a:p>
            <a:pPr lvl="1"/>
            <a:r>
              <a:rPr lang="en-US" sz="2200" dirty="0"/>
              <a:t>Federal salary or wage</a:t>
            </a:r>
          </a:p>
          <a:p>
            <a:pPr lvl="1"/>
            <a:r>
              <a:rPr lang="en-US" sz="2200" dirty="0"/>
              <a:t>SSA benefits</a:t>
            </a:r>
          </a:p>
          <a:p>
            <a:r>
              <a:rPr lang="en-US" sz="2200" dirty="0"/>
              <a:t>Federal government charges an administration fee for each offset.	</a:t>
            </a:r>
          </a:p>
          <a:p>
            <a:pPr lvl="1"/>
            <a:r>
              <a:rPr lang="en-US" sz="2200" dirty="0"/>
              <a:t>Federal Income tax refunds, salary or wage  offset fee is $24.28</a:t>
            </a:r>
          </a:p>
          <a:p>
            <a:pPr lvl="1"/>
            <a:r>
              <a:rPr lang="en-US" sz="2200" dirty="0"/>
              <a:t>Federal retirement and SSA benefits offset fee is $21.64</a:t>
            </a:r>
          </a:p>
          <a:p>
            <a:r>
              <a:rPr lang="en-US" sz="2200" dirty="0"/>
              <a:t>Administration fee is a separate charge and is not applied to the debt.</a:t>
            </a:r>
          </a:p>
          <a:p>
            <a:r>
              <a:rPr lang="en-US" sz="2200" dirty="0"/>
              <a:t>FNS sends TOP collection payments weekly to the state and the collection file is downloaded into </a:t>
            </a:r>
            <a:r>
              <a:rPr lang="en-US" sz="2200" dirty="0" err="1"/>
              <a:t>VaCMS</a:t>
            </a:r>
            <a:r>
              <a:rPr lang="en-US" sz="2200" dirty="0"/>
              <a:t> every Thursday.</a:t>
            </a:r>
          </a:p>
          <a:p>
            <a:pPr marL="457200" lvl="1" indent="0">
              <a:buNone/>
            </a:pPr>
            <a:r>
              <a:rPr lang="en-US" sz="2200" dirty="0"/>
              <a:t>	</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122165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1FDC-1CA0-99AE-1F98-4BAF632091BB}"/>
              </a:ext>
            </a:extLst>
          </p:cNvPr>
          <p:cNvSpPr>
            <a:spLocks noGrp="1"/>
          </p:cNvSpPr>
          <p:nvPr>
            <p:ph type="title"/>
          </p:nvPr>
        </p:nvSpPr>
        <p:spPr/>
        <p:txBody>
          <a:bodyPr/>
          <a:lstStyle/>
          <a:p>
            <a:pPr algn="ctr"/>
            <a:r>
              <a:rPr lang="en-US" dirty="0"/>
              <a:t>Treasury Offset Payment</a:t>
            </a:r>
          </a:p>
        </p:txBody>
      </p:sp>
      <p:sp>
        <p:nvSpPr>
          <p:cNvPr id="3" name="Content Placeholder 2">
            <a:extLst>
              <a:ext uri="{FF2B5EF4-FFF2-40B4-BE49-F238E27FC236}">
                <a16:creationId xmlns:a16="http://schemas.microsoft.com/office/drawing/2014/main" id="{0FF3BD72-1FAB-95AF-557D-C14973970009}"/>
              </a:ext>
            </a:extLst>
          </p:cNvPr>
          <p:cNvSpPr>
            <a:spLocks noGrp="1"/>
          </p:cNvSpPr>
          <p:nvPr>
            <p:ph idx="1"/>
          </p:nvPr>
        </p:nvSpPr>
        <p:spPr>
          <a:xfrm>
            <a:off x="723516" y="1568825"/>
            <a:ext cx="8596668" cy="4472538"/>
          </a:xfrm>
        </p:spPr>
        <p:txBody>
          <a:bodyPr/>
          <a:lstStyle/>
          <a:p>
            <a:r>
              <a:rPr lang="en-US" dirty="0"/>
              <a:t>TOP payments are applied to the claim ledger every Thursday.</a:t>
            </a:r>
          </a:p>
          <a:p>
            <a:r>
              <a:rPr lang="en-US" dirty="0">
                <a:effectLst/>
                <a:latin typeface="Times New Roman" panose="02020603050405020304" pitchFamily="18" charset="0"/>
                <a:ea typeface="Times New Roman" panose="02020603050405020304" pitchFamily="18" charset="0"/>
              </a:rPr>
              <a:t>The worker can retrieve the “TOP Collection/Reversals” from </a:t>
            </a:r>
            <a:r>
              <a:rPr lang="en-US" dirty="0" err="1">
                <a:effectLst/>
                <a:latin typeface="Times New Roman" panose="02020603050405020304" pitchFamily="18" charset="0"/>
                <a:ea typeface="Times New Roman" panose="02020603050405020304" pitchFamily="18" charset="0"/>
              </a:rPr>
              <a:t>VaCMS</a:t>
            </a:r>
            <a:r>
              <a:rPr lang="en-US" dirty="0">
                <a:effectLst/>
                <a:latin typeface="Times New Roman" panose="02020603050405020304" pitchFamily="18" charset="0"/>
                <a:ea typeface="Times New Roman" panose="02020603050405020304" pitchFamily="18" charset="0"/>
              </a:rPr>
              <a:t> left navigation panel by selecting  “ Benefit Issuance”; “Claims”; “TOP Collection/Reversals”.</a:t>
            </a:r>
          </a:p>
          <a:p>
            <a:r>
              <a:rPr lang="en-US" dirty="0">
                <a:latin typeface="Times New Roman" panose="02020603050405020304" pitchFamily="18" charset="0"/>
                <a:ea typeface="Times New Roman" panose="02020603050405020304" pitchFamily="18" charset="0"/>
              </a:rPr>
              <a:t>The last TOP Collection/Reversals file processed will download on the load of the  TOP Collection/Reversals screen in </a:t>
            </a:r>
            <a:r>
              <a:rPr lang="en-US" dirty="0" err="1">
                <a:latin typeface="Times New Roman" panose="02020603050405020304" pitchFamily="18" charset="0"/>
                <a:ea typeface="Times New Roman" panose="02020603050405020304" pitchFamily="18" charset="0"/>
              </a:rPr>
              <a:t>VaCMS</a:t>
            </a:r>
            <a:r>
              <a:rPr lang="en-US" dirty="0">
                <a:latin typeface="Times New Roman" panose="02020603050405020304" pitchFamily="18" charset="0"/>
                <a:ea typeface="Times New Roman" panose="02020603050405020304" pitchFamily="18" charset="0"/>
              </a:rPr>
              <a:t>.</a:t>
            </a:r>
          </a:p>
          <a:p>
            <a:r>
              <a:rPr lang="en-US" dirty="0">
                <a:effectLst/>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worker can retrieve a previous TOP Collection/ Reversals offset by entering the cycle number pertaining that week's TOP Collection/Reversals.</a:t>
            </a:r>
            <a:endParaRPr lang="en-US"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Treasury offset payments cannot be reversed.</a:t>
            </a:r>
          </a:p>
          <a:p>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57492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BD4C-F4B1-8A18-A668-C27650A02BBA}"/>
              </a:ext>
            </a:extLst>
          </p:cNvPr>
          <p:cNvSpPr>
            <a:spLocks noGrp="1"/>
          </p:cNvSpPr>
          <p:nvPr>
            <p:ph type="title"/>
          </p:nvPr>
        </p:nvSpPr>
        <p:spPr/>
        <p:txBody>
          <a:bodyPr/>
          <a:lstStyle/>
          <a:p>
            <a:pPr algn="ctr"/>
            <a:r>
              <a:rPr lang="en-US" dirty="0"/>
              <a:t>Treasury Offset Payment</a:t>
            </a:r>
          </a:p>
        </p:txBody>
      </p:sp>
      <p:pic>
        <p:nvPicPr>
          <p:cNvPr id="5" name="Content Placeholder 4">
            <a:extLst>
              <a:ext uri="{FF2B5EF4-FFF2-40B4-BE49-F238E27FC236}">
                <a16:creationId xmlns:a16="http://schemas.microsoft.com/office/drawing/2014/main" id="{9CB83D40-FB88-8982-F608-52C3F0F7D6F4}"/>
              </a:ext>
            </a:extLst>
          </p:cNvPr>
          <p:cNvPicPr>
            <a:picLocks noGrp="1" noChangeAspect="1"/>
          </p:cNvPicPr>
          <p:nvPr>
            <p:ph idx="1"/>
          </p:nvPr>
        </p:nvPicPr>
        <p:blipFill>
          <a:blip r:embed="rId2"/>
          <a:stretch>
            <a:fillRect/>
          </a:stretch>
        </p:blipFill>
        <p:spPr>
          <a:xfrm>
            <a:off x="555813" y="2160588"/>
            <a:ext cx="8812306" cy="3881437"/>
          </a:xfrm>
        </p:spPr>
      </p:pic>
    </p:spTree>
    <p:extLst>
      <p:ext uri="{BB962C8B-B14F-4D97-AF65-F5344CB8AC3E}">
        <p14:creationId xmlns:p14="http://schemas.microsoft.com/office/powerpoint/2010/main" val="548742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F9DF-7547-66F6-BEC9-4D52A704F798}"/>
              </a:ext>
            </a:extLst>
          </p:cNvPr>
          <p:cNvSpPr>
            <a:spLocks noGrp="1"/>
          </p:cNvSpPr>
          <p:nvPr>
            <p:ph type="title"/>
          </p:nvPr>
        </p:nvSpPr>
        <p:spPr/>
        <p:txBody>
          <a:bodyPr/>
          <a:lstStyle/>
          <a:p>
            <a:pPr algn="ctr"/>
            <a:r>
              <a:rPr lang="en-US" dirty="0"/>
              <a:t>Refund</a:t>
            </a:r>
          </a:p>
        </p:txBody>
      </p:sp>
      <p:sp>
        <p:nvSpPr>
          <p:cNvPr id="3" name="Content Placeholder 2">
            <a:extLst>
              <a:ext uri="{FF2B5EF4-FFF2-40B4-BE49-F238E27FC236}">
                <a16:creationId xmlns:a16="http://schemas.microsoft.com/office/drawing/2014/main" id="{BC5104F0-36B3-04BF-336B-08DEB4626EFA}"/>
              </a:ext>
            </a:extLst>
          </p:cNvPr>
          <p:cNvSpPr>
            <a:spLocks noGrp="1"/>
          </p:cNvSpPr>
          <p:nvPr>
            <p:ph idx="1"/>
          </p:nvPr>
        </p:nvSpPr>
        <p:spPr>
          <a:xfrm>
            <a:off x="677334" y="1625601"/>
            <a:ext cx="8596668" cy="4415762"/>
          </a:xfrm>
        </p:spPr>
        <p:txBody>
          <a:bodyPr>
            <a:normAutofit fontScale="92500" lnSpcReduction="20000"/>
          </a:bodyPr>
          <a:lstStyle/>
          <a:p>
            <a:pPr algn="l"/>
            <a:r>
              <a:rPr lang="en-US" sz="1900" b="0" i="0" u="none" strike="noStrike" baseline="0" dirty="0">
                <a:latin typeface="Arial" panose="020B0604020202020204" pitchFamily="34" charset="0"/>
              </a:rPr>
              <a:t>If an over-collection occurs due to a TOP payment (IP refund), Home Office Finance will refund the over-collected amount to the LDSS. The LDSS must refund this amount to the client.</a:t>
            </a:r>
          </a:p>
          <a:p>
            <a:r>
              <a:rPr lang="en-US" sz="1900" dirty="0"/>
              <a:t>Once a refund is processed and the funds transmit into LDSS treasurer's account.</a:t>
            </a:r>
          </a:p>
          <a:p>
            <a:pPr lvl="1"/>
            <a:r>
              <a:rPr lang="en-US" sz="1900" dirty="0"/>
              <a:t>The IP refund will display on the claim’s payment ledger on the “Enter &amp; View Claim Payments” screen.</a:t>
            </a:r>
          </a:p>
          <a:p>
            <a:pPr lvl="1"/>
            <a:r>
              <a:rPr lang="en-US" sz="1900" dirty="0"/>
              <a:t>Home Office Finance will send a refund memo to the LDSS fraud investigator.</a:t>
            </a:r>
          </a:p>
          <a:p>
            <a:pPr lvl="1"/>
            <a:r>
              <a:rPr lang="en-US" sz="1900" dirty="0" err="1"/>
              <a:t>VaCMS</a:t>
            </a:r>
            <a:r>
              <a:rPr lang="en-US" sz="1900" dirty="0"/>
              <a:t> sends an alert to the LDSS  finance worker.</a:t>
            </a:r>
          </a:p>
          <a:p>
            <a:pPr lvl="1"/>
            <a:r>
              <a:rPr lang="en-US" sz="1900" dirty="0"/>
              <a:t>LDSS work updates the IP refund information on the claim's payment ledger on the “Enter &amp; View Claim Payments” screen.</a:t>
            </a:r>
          </a:p>
          <a:p>
            <a:r>
              <a:rPr lang="en-US" sz="1900" dirty="0">
                <a:effectLst/>
                <a:latin typeface="Times New Roman" panose="02020603050405020304" pitchFamily="18" charset="0"/>
                <a:ea typeface="Times New Roman" panose="02020603050405020304" pitchFamily="18" charset="0"/>
              </a:rPr>
              <a:t>The worker can retrieve the “Enter &amp; View Claim Payments” screen from </a:t>
            </a:r>
            <a:r>
              <a:rPr lang="en-US" sz="1900" dirty="0" err="1">
                <a:effectLst/>
                <a:latin typeface="Times New Roman" panose="02020603050405020304" pitchFamily="18" charset="0"/>
                <a:ea typeface="Times New Roman" panose="02020603050405020304" pitchFamily="18" charset="0"/>
              </a:rPr>
              <a:t>VaCMS</a:t>
            </a:r>
            <a:r>
              <a:rPr lang="en-US" sz="1900" dirty="0">
                <a:effectLst/>
                <a:latin typeface="Times New Roman" panose="02020603050405020304" pitchFamily="18" charset="0"/>
                <a:ea typeface="Times New Roman" panose="02020603050405020304" pitchFamily="18" charset="0"/>
              </a:rPr>
              <a:t> left navigation panel by selecting  “ Benefit Issuance”; “Claims”; “View/Track  Claims” . Select search criteria then hit the search button; click on the Total Recovered Amount field in the search results of the View and Track Claims screen.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6765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1319-B417-51DC-55B7-0E96AE691F83}"/>
              </a:ext>
            </a:extLst>
          </p:cNvPr>
          <p:cNvSpPr>
            <a:spLocks noGrp="1"/>
          </p:cNvSpPr>
          <p:nvPr>
            <p:ph type="title"/>
          </p:nvPr>
        </p:nvSpPr>
        <p:spPr/>
        <p:txBody>
          <a:bodyPr/>
          <a:lstStyle/>
          <a:p>
            <a:pPr algn="ctr"/>
            <a:r>
              <a:rPr lang="en-US" dirty="0"/>
              <a:t>Refund</a:t>
            </a:r>
          </a:p>
        </p:txBody>
      </p:sp>
      <p:sp>
        <p:nvSpPr>
          <p:cNvPr id="3" name="Content Placeholder 2">
            <a:extLst>
              <a:ext uri="{FF2B5EF4-FFF2-40B4-BE49-F238E27FC236}">
                <a16:creationId xmlns:a16="http://schemas.microsoft.com/office/drawing/2014/main" id="{8E792C7D-8DDB-D1AB-E535-AE50FA952EF6}"/>
              </a:ext>
            </a:extLst>
          </p:cNvPr>
          <p:cNvSpPr>
            <a:spLocks noGrp="1"/>
          </p:cNvSpPr>
          <p:nvPr>
            <p:ph idx="1"/>
          </p:nvPr>
        </p:nvSpPr>
        <p:spPr>
          <a:xfrm>
            <a:off x="677334" y="1551709"/>
            <a:ext cx="8596668" cy="4489653"/>
          </a:xfrm>
        </p:spPr>
        <p:txBody>
          <a:bodyPr>
            <a:normAutofit lnSpcReduction="10000"/>
          </a:bodyPr>
          <a:lstStyle/>
          <a:p>
            <a:r>
              <a:rPr lang="en-US" sz="1900" dirty="0">
                <a:effectLst/>
                <a:latin typeface="Times New Roman" panose="02020603050405020304" pitchFamily="18" charset="0"/>
                <a:ea typeface="Times New Roman" panose="02020603050405020304" pitchFamily="18" charset="0"/>
              </a:rPr>
              <a:t>To enter a refund,  the worker will have to click the pencil icon for the “IP </a:t>
            </a:r>
            <a:r>
              <a:rPr lang="en-US" sz="1900" dirty="0">
                <a:latin typeface="Times New Roman" panose="02020603050405020304" pitchFamily="18" charset="0"/>
                <a:ea typeface="Times New Roman" panose="02020603050405020304" pitchFamily="18" charset="0"/>
              </a:rPr>
              <a:t>Refund” </a:t>
            </a:r>
            <a:r>
              <a:rPr lang="en-US" sz="1900" dirty="0">
                <a:effectLst/>
                <a:latin typeface="Times New Roman" panose="02020603050405020304" pitchFamily="18" charset="0"/>
                <a:ea typeface="Times New Roman" panose="02020603050405020304" pitchFamily="18" charset="0"/>
              </a:rPr>
              <a:t>payme</a:t>
            </a:r>
            <a:r>
              <a:rPr lang="en-US" sz="1900" dirty="0">
                <a:latin typeface="Times New Roman" panose="02020603050405020304" pitchFamily="18" charset="0"/>
                <a:ea typeface="Times New Roman" panose="02020603050405020304" pitchFamily="18" charset="0"/>
              </a:rPr>
              <a:t>nt </a:t>
            </a:r>
            <a:r>
              <a:rPr lang="en-US" sz="1900" dirty="0">
                <a:effectLst/>
                <a:latin typeface="Times New Roman" panose="02020603050405020304" pitchFamily="18" charset="0"/>
                <a:ea typeface="Times New Roman" panose="02020603050405020304" pitchFamily="18" charset="0"/>
              </a:rPr>
              <a:t>to bring the refund information to the Payment Information section of the screen.</a:t>
            </a:r>
          </a:p>
          <a:p>
            <a:r>
              <a:rPr lang="en-US" sz="1900" dirty="0">
                <a:latin typeface="Times New Roman" panose="02020603050405020304" pitchFamily="18" charset="0"/>
                <a:ea typeface="Times New Roman" panose="02020603050405020304" pitchFamily="18" charset="0"/>
              </a:rPr>
              <a:t>The worker will navigate to the “Payment Information Section” of the screen and enter the refund information.</a:t>
            </a:r>
            <a:endParaRPr lang="en-US" sz="1900" dirty="0"/>
          </a:p>
          <a:p>
            <a:pPr lvl="1"/>
            <a:r>
              <a:rPr lang="en-US" sz="1900" dirty="0"/>
              <a:t>Worker updates the Payer First name to  the “Agency” name.</a:t>
            </a:r>
          </a:p>
          <a:p>
            <a:pPr lvl="1"/>
            <a:r>
              <a:rPr lang="en-US" sz="1900" dirty="0"/>
              <a:t>Worker updates the Payer Last name to “DSS”.</a:t>
            </a:r>
          </a:p>
          <a:p>
            <a:pPr lvl="1"/>
            <a:r>
              <a:rPr lang="en-US" sz="1900" dirty="0"/>
              <a:t>Worker enters the check number in the “Check Number” field and the</a:t>
            </a:r>
          </a:p>
          <a:p>
            <a:pPr lvl="1"/>
            <a:r>
              <a:rPr lang="en-US" sz="1900" dirty="0"/>
              <a:t>Worker  enters the check date in the “Refund Issue Date” field and click the add/update button. </a:t>
            </a:r>
          </a:p>
          <a:p>
            <a:pPr lvl="1"/>
            <a:r>
              <a:rPr lang="en-US" sz="1900" dirty="0" err="1"/>
              <a:t>VaCMS</a:t>
            </a:r>
            <a:r>
              <a:rPr lang="en-US" sz="1900" dirty="0"/>
              <a:t> will update the outstanding balance, recovered amount and balance remaining.</a:t>
            </a:r>
          </a:p>
          <a:p>
            <a:r>
              <a:rPr lang="en-US" sz="1900" dirty="0" err="1"/>
              <a:t>VaCMS</a:t>
            </a:r>
            <a:r>
              <a:rPr lang="en-US" sz="1900" dirty="0"/>
              <a:t> alert will remove.</a:t>
            </a:r>
          </a:p>
          <a:p>
            <a:endParaRPr lang="en-US" dirty="0"/>
          </a:p>
        </p:txBody>
      </p:sp>
    </p:spTree>
    <p:extLst>
      <p:ext uri="{BB962C8B-B14F-4D97-AF65-F5344CB8AC3E}">
        <p14:creationId xmlns:p14="http://schemas.microsoft.com/office/powerpoint/2010/main" val="2513939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DE4B-CDB8-B864-49ED-E2012245EF79}"/>
              </a:ext>
            </a:extLst>
          </p:cNvPr>
          <p:cNvSpPr>
            <a:spLocks noGrp="1"/>
          </p:cNvSpPr>
          <p:nvPr>
            <p:ph type="title"/>
          </p:nvPr>
        </p:nvSpPr>
        <p:spPr/>
        <p:txBody>
          <a:bodyPr/>
          <a:lstStyle/>
          <a:p>
            <a:pPr algn="ctr"/>
            <a:r>
              <a:rPr lang="en-US" dirty="0"/>
              <a:t>Refund</a:t>
            </a:r>
          </a:p>
        </p:txBody>
      </p:sp>
      <p:sp>
        <p:nvSpPr>
          <p:cNvPr id="3" name="Content Placeholder 2">
            <a:extLst>
              <a:ext uri="{FF2B5EF4-FFF2-40B4-BE49-F238E27FC236}">
                <a16:creationId xmlns:a16="http://schemas.microsoft.com/office/drawing/2014/main" id="{DD4D47FD-E1D8-7F78-AD0A-1A0E12565AC6}"/>
              </a:ext>
            </a:extLst>
          </p:cNvPr>
          <p:cNvSpPr>
            <a:spLocks noGrp="1"/>
          </p:cNvSpPr>
          <p:nvPr>
            <p:ph idx="1"/>
          </p:nvPr>
        </p:nvSpPr>
        <p:spPr>
          <a:xfrm>
            <a:off x="677334" y="1579418"/>
            <a:ext cx="8596668" cy="4461945"/>
          </a:xfrm>
        </p:spPr>
        <p:txBody>
          <a:bodyPr>
            <a:normAutofit/>
          </a:bodyPr>
          <a:lstStyle/>
          <a:p>
            <a:pPr algn="l"/>
            <a:r>
              <a:rPr lang="en-US" dirty="0"/>
              <a:t>LDSS worker must notify Home Office Finance of any  offset refunds due to no fault of the customer. No fault refunds include:</a:t>
            </a:r>
          </a:p>
          <a:p>
            <a:pPr lvl="1"/>
            <a:r>
              <a:rPr lang="en-US" dirty="0"/>
              <a:t>Erroneously established claim,</a:t>
            </a:r>
          </a:p>
          <a:p>
            <a:pPr lvl="1"/>
            <a:r>
              <a:rPr lang="en-US" dirty="0"/>
              <a:t>Claim where a repayment agreement was entered late or not entered in </a:t>
            </a:r>
            <a:r>
              <a:rPr lang="en-US" dirty="0" err="1"/>
              <a:t>VaCMS</a:t>
            </a:r>
            <a:r>
              <a:rPr lang="en-US" dirty="0"/>
              <a:t>,</a:t>
            </a:r>
          </a:p>
          <a:p>
            <a:pPr lvl="1"/>
            <a:r>
              <a:rPr lang="en-US" dirty="0"/>
              <a:t>Claim where a payment was entered late or not entered in </a:t>
            </a:r>
            <a:r>
              <a:rPr lang="en-US" dirty="0" err="1"/>
              <a:t>VaCMS</a:t>
            </a:r>
            <a:r>
              <a:rPr lang="en-US" dirty="0"/>
              <a:t> or</a:t>
            </a:r>
          </a:p>
          <a:p>
            <a:pPr lvl="1"/>
            <a:r>
              <a:rPr lang="en-US" dirty="0"/>
              <a:t>An agency request refund( these refunds are subject for approval by Home Office Finance).</a:t>
            </a:r>
          </a:p>
          <a:p>
            <a:r>
              <a:rPr lang="en-US" dirty="0"/>
              <a:t>Over-collection due to expunged benefits are non-refundable.</a:t>
            </a:r>
          </a:p>
          <a:p>
            <a:r>
              <a:rPr lang="en-US" dirty="0"/>
              <a:t>LDSS over-collection payment must be refunded by the LDSS.</a:t>
            </a:r>
          </a:p>
          <a:p>
            <a:r>
              <a:rPr lang="en-US" dirty="0"/>
              <a:t>Home Office Finance will not issue a refund under $5.</a:t>
            </a:r>
          </a:p>
          <a:p>
            <a:r>
              <a:rPr lang="en-US" dirty="0"/>
              <a:t>Refund issued for reasons other than an IP offset do not require a refund issue date to update the claim balance.</a:t>
            </a:r>
          </a:p>
          <a:p>
            <a:endParaRPr lang="en-US" dirty="0"/>
          </a:p>
          <a:p>
            <a:endParaRPr lang="en-US" dirty="0"/>
          </a:p>
        </p:txBody>
      </p:sp>
    </p:spTree>
    <p:extLst>
      <p:ext uri="{BB962C8B-B14F-4D97-AF65-F5344CB8AC3E}">
        <p14:creationId xmlns:p14="http://schemas.microsoft.com/office/powerpoint/2010/main" val="1945563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7CA0-5CFE-439A-E2CB-711289C52FB3}"/>
              </a:ext>
            </a:extLst>
          </p:cNvPr>
          <p:cNvSpPr>
            <a:spLocks noGrp="1"/>
          </p:cNvSpPr>
          <p:nvPr>
            <p:ph type="title"/>
          </p:nvPr>
        </p:nvSpPr>
        <p:spPr/>
        <p:txBody>
          <a:bodyPr/>
          <a:lstStyle/>
          <a:p>
            <a:pPr algn="ctr"/>
            <a:r>
              <a:rPr lang="en-US" dirty="0"/>
              <a:t>Refund</a:t>
            </a:r>
          </a:p>
        </p:txBody>
      </p:sp>
      <p:pic>
        <p:nvPicPr>
          <p:cNvPr id="5" name="Content Placeholder 4">
            <a:extLst>
              <a:ext uri="{FF2B5EF4-FFF2-40B4-BE49-F238E27FC236}">
                <a16:creationId xmlns:a16="http://schemas.microsoft.com/office/drawing/2014/main" id="{F8F12D5C-23A1-996B-A4B3-E19F63D71980}"/>
              </a:ext>
            </a:extLst>
          </p:cNvPr>
          <p:cNvPicPr>
            <a:picLocks noGrp="1" noChangeAspect="1"/>
          </p:cNvPicPr>
          <p:nvPr>
            <p:ph idx="1"/>
          </p:nvPr>
        </p:nvPicPr>
        <p:blipFill>
          <a:blip r:embed="rId2"/>
          <a:stretch>
            <a:fillRect/>
          </a:stretch>
        </p:blipFill>
        <p:spPr>
          <a:xfrm>
            <a:off x="677334" y="1518932"/>
            <a:ext cx="8596668" cy="4231154"/>
          </a:xfrm>
        </p:spPr>
      </p:pic>
      <p:sp>
        <p:nvSpPr>
          <p:cNvPr id="6" name="Arrow: Left 5">
            <a:extLst>
              <a:ext uri="{FF2B5EF4-FFF2-40B4-BE49-F238E27FC236}">
                <a16:creationId xmlns:a16="http://schemas.microsoft.com/office/drawing/2014/main" id="{033B532D-710C-405E-C892-347C0909E2FC}"/>
              </a:ext>
            </a:extLst>
          </p:cNvPr>
          <p:cNvSpPr/>
          <p:nvPr/>
        </p:nvSpPr>
        <p:spPr>
          <a:xfrm>
            <a:off x="8978438" y="4969612"/>
            <a:ext cx="591127" cy="3694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924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C6CA-6628-6CD8-B930-5B78435564E6}"/>
              </a:ext>
            </a:extLst>
          </p:cNvPr>
          <p:cNvSpPr>
            <a:spLocks noGrp="1"/>
          </p:cNvSpPr>
          <p:nvPr>
            <p:ph type="title"/>
          </p:nvPr>
        </p:nvSpPr>
        <p:spPr/>
        <p:txBody>
          <a:bodyPr/>
          <a:lstStyle/>
          <a:p>
            <a:pPr algn="ctr"/>
            <a:r>
              <a:rPr lang="en-US" dirty="0"/>
              <a:t>Refund</a:t>
            </a:r>
          </a:p>
        </p:txBody>
      </p:sp>
      <p:pic>
        <p:nvPicPr>
          <p:cNvPr id="5" name="Content Placeholder 4">
            <a:extLst>
              <a:ext uri="{FF2B5EF4-FFF2-40B4-BE49-F238E27FC236}">
                <a16:creationId xmlns:a16="http://schemas.microsoft.com/office/drawing/2014/main" id="{2FB04F31-6C25-3769-A6CF-F1F93B9EF6E7}"/>
              </a:ext>
            </a:extLst>
          </p:cNvPr>
          <p:cNvPicPr>
            <a:picLocks noGrp="1" noChangeAspect="1"/>
          </p:cNvPicPr>
          <p:nvPr>
            <p:ph idx="1"/>
          </p:nvPr>
        </p:nvPicPr>
        <p:blipFill>
          <a:blip r:embed="rId2"/>
          <a:stretch>
            <a:fillRect/>
          </a:stretch>
        </p:blipFill>
        <p:spPr>
          <a:xfrm>
            <a:off x="573740" y="1787234"/>
            <a:ext cx="9287435" cy="4111625"/>
          </a:xfrm>
        </p:spPr>
      </p:pic>
      <p:sp>
        <p:nvSpPr>
          <p:cNvPr id="7" name="Arrow: Right 6">
            <a:extLst>
              <a:ext uri="{FF2B5EF4-FFF2-40B4-BE49-F238E27FC236}">
                <a16:creationId xmlns:a16="http://schemas.microsoft.com/office/drawing/2014/main" id="{D54EFE66-A4CA-E8A5-7E92-BAE070EF7072}"/>
              </a:ext>
            </a:extLst>
          </p:cNvPr>
          <p:cNvSpPr/>
          <p:nvPr/>
        </p:nvSpPr>
        <p:spPr>
          <a:xfrm>
            <a:off x="348049" y="3792607"/>
            <a:ext cx="451381" cy="287048"/>
          </a:xfrm>
          <a:prstGeom prst="rightArrow">
            <a:avLst>
              <a:gd name="adj1" fmla="val 9504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7B84255-610B-E10E-36A7-6FE35149A2F4}"/>
              </a:ext>
            </a:extLst>
          </p:cNvPr>
          <p:cNvSpPr/>
          <p:nvPr/>
        </p:nvSpPr>
        <p:spPr>
          <a:xfrm>
            <a:off x="7550728" y="3742168"/>
            <a:ext cx="378691" cy="387927"/>
          </a:xfrm>
          <a:prstGeom prst="leftArrow">
            <a:avLst>
              <a:gd name="adj1" fmla="val 7574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EDE72389-14AA-2476-1F10-3BDFC7D9BFF3}"/>
              </a:ext>
            </a:extLst>
          </p:cNvPr>
          <p:cNvSpPr/>
          <p:nvPr/>
        </p:nvSpPr>
        <p:spPr>
          <a:xfrm>
            <a:off x="7550728" y="4242929"/>
            <a:ext cx="378690" cy="387927"/>
          </a:xfrm>
          <a:prstGeom prst="leftArrow">
            <a:avLst>
              <a:gd name="adj1" fmla="val 5000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8ACBC19-96E8-757D-2955-AE647E005CDF}"/>
              </a:ext>
            </a:extLst>
          </p:cNvPr>
          <p:cNvSpPr/>
          <p:nvPr/>
        </p:nvSpPr>
        <p:spPr>
          <a:xfrm>
            <a:off x="4634736" y="4674961"/>
            <a:ext cx="387927" cy="258617"/>
          </a:xfrm>
          <a:prstGeom prst="rightArrow">
            <a:avLst>
              <a:gd name="adj1" fmla="val 42593"/>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765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9D1B-1DB0-2241-F95B-BBB242B0A75D}"/>
              </a:ext>
            </a:extLst>
          </p:cNvPr>
          <p:cNvSpPr>
            <a:spLocks noGrp="1"/>
          </p:cNvSpPr>
          <p:nvPr>
            <p:ph type="title"/>
          </p:nvPr>
        </p:nvSpPr>
        <p:spPr/>
        <p:txBody>
          <a:bodyPr/>
          <a:lstStyle/>
          <a:p>
            <a:pPr algn="ctr"/>
            <a:r>
              <a:rPr lang="en-US" dirty="0"/>
              <a:t>Reversal</a:t>
            </a:r>
          </a:p>
        </p:txBody>
      </p:sp>
      <p:sp>
        <p:nvSpPr>
          <p:cNvPr id="3" name="Content Placeholder 2">
            <a:extLst>
              <a:ext uri="{FF2B5EF4-FFF2-40B4-BE49-F238E27FC236}">
                <a16:creationId xmlns:a16="http://schemas.microsoft.com/office/drawing/2014/main" id="{26765F90-C23B-FA82-18B2-B41B56FB082B}"/>
              </a:ext>
            </a:extLst>
          </p:cNvPr>
          <p:cNvSpPr>
            <a:spLocks noGrp="1"/>
          </p:cNvSpPr>
          <p:nvPr>
            <p:ph idx="1"/>
          </p:nvPr>
        </p:nvSpPr>
        <p:spPr>
          <a:xfrm>
            <a:off x="677334" y="1685365"/>
            <a:ext cx="8596668" cy="4355997"/>
          </a:xfrm>
        </p:spPr>
        <p:txBody>
          <a:bodyPr/>
          <a:lstStyle/>
          <a:p>
            <a:r>
              <a:rPr lang="en-US" dirty="0"/>
              <a:t>Reversals are refunds issued by  the federal government.  These refunds are usually due to spousal claim.  The federal government does not give the state a reason for a reversal.</a:t>
            </a:r>
          </a:p>
          <a:p>
            <a:r>
              <a:rPr lang="en-US" dirty="0"/>
              <a:t>FNS sends reversal payments with the collection file weekly to the state and the reversal payment is download into </a:t>
            </a:r>
            <a:r>
              <a:rPr lang="en-US" dirty="0" err="1"/>
              <a:t>VaCMS</a:t>
            </a:r>
            <a:r>
              <a:rPr lang="en-US" dirty="0"/>
              <a:t> every Thursday if applicable.</a:t>
            </a:r>
          </a:p>
          <a:p>
            <a:pPr marL="457200" lvl="1" indent="0">
              <a:buNone/>
            </a:pPr>
            <a:r>
              <a:rPr lang="en-US" dirty="0"/>
              <a:t>	</a:t>
            </a:r>
          </a:p>
        </p:txBody>
      </p:sp>
    </p:spTree>
    <p:extLst>
      <p:ext uri="{BB962C8B-B14F-4D97-AF65-F5344CB8AC3E}">
        <p14:creationId xmlns:p14="http://schemas.microsoft.com/office/powerpoint/2010/main" val="321018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4DF2-96D4-A7A0-60E4-74AB39FC16F8}"/>
              </a:ext>
            </a:extLst>
          </p:cNvPr>
          <p:cNvSpPr>
            <a:spLocks noGrp="1"/>
          </p:cNvSpPr>
          <p:nvPr>
            <p:ph type="title"/>
          </p:nvPr>
        </p:nvSpPr>
        <p:spPr/>
        <p:txBody>
          <a:bodyPr/>
          <a:lstStyle/>
          <a:p>
            <a:pPr algn="ctr"/>
            <a:r>
              <a:rPr lang="en-US" dirty="0"/>
              <a:t>Repayment Agreement</a:t>
            </a:r>
          </a:p>
        </p:txBody>
      </p:sp>
      <p:sp>
        <p:nvSpPr>
          <p:cNvPr id="3" name="Content Placeholder 2">
            <a:extLst>
              <a:ext uri="{FF2B5EF4-FFF2-40B4-BE49-F238E27FC236}">
                <a16:creationId xmlns:a16="http://schemas.microsoft.com/office/drawing/2014/main" id="{C9E3B83E-2C17-AD76-9C53-A18DFCDAFC00}"/>
              </a:ext>
            </a:extLst>
          </p:cNvPr>
          <p:cNvSpPr>
            <a:spLocks noGrp="1"/>
          </p:cNvSpPr>
          <p:nvPr>
            <p:ph idx="1"/>
          </p:nvPr>
        </p:nvSpPr>
        <p:spPr>
          <a:xfrm>
            <a:off x="677334" y="1570183"/>
            <a:ext cx="8596668" cy="4471180"/>
          </a:xfrm>
        </p:spPr>
        <p:txBody>
          <a:bodyPr>
            <a:normAutofit/>
          </a:bodyPr>
          <a:lstStyle/>
          <a:p>
            <a:r>
              <a:rPr lang="en-US" dirty="0"/>
              <a:t>A repayment agreement is a document in which the customer agrees to pay a debt. The repayment agreement gives the debtor options for repaying the debt. </a:t>
            </a:r>
          </a:p>
          <a:p>
            <a:r>
              <a:rPr lang="en-US" dirty="0"/>
              <a:t>The debtor must sign and date the repayment agreement.</a:t>
            </a:r>
          </a:p>
          <a:p>
            <a:r>
              <a:rPr lang="en-US" dirty="0"/>
              <a:t>A repayment agreement is attached to the Initial Demand Letter and the  TOP 60-day notice letter.</a:t>
            </a:r>
          </a:p>
          <a:p>
            <a:r>
              <a:rPr lang="en-US" dirty="0"/>
              <a:t>The Initial Demand Letter repayment agreement gives the customer 30 days from the Initial Demand Letter date to sign and return the repayment agreement to the local agency.</a:t>
            </a:r>
          </a:p>
          <a:p>
            <a:r>
              <a:rPr lang="en-US" dirty="0"/>
              <a:t>The 60-day Notice Letter repayment agreement gives the customer 60 days from the 60-day Notice Letter date to make a payment, sign and return the repayment agreement to the local agency.</a:t>
            </a:r>
          </a:p>
          <a:p>
            <a:endParaRPr lang="en-US" dirty="0"/>
          </a:p>
        </p:txBody>
      </p:sp>
    </p:spTree>
    <p:extLst>
      <p:ext uri="{BB962C8B-B14F-4D97-AF65-F5344CB8AC3E}">
        <p14:creationId xmlns:p14="http://schemas.microsoft.com/office/powerpoint/2010/main" val="57361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E7A1-5BDD-7181-CF8F-47AC7C79B8DC}"/>
              </a:ext>
            </a:extLst>
          </p:cNvPr>
          <p:cNvSpPr>
            <a:spLocks noGrp="1"/>
          </p:cNvSpPr>
          <p:nvPr>
            <p:ph type="title"/>
          </p:nvPr>
        </p:nvSpPr>
        <p:spPr/>
        <p:txBody>
          <a:bodyPr/>
          <a:lstStyle/>
          <a:p>
            <a:pPr algn="ctr"/>
            <a:r>
              <a:rPr lang="en-US" dirty="0"/>
              <a:t>Entering a Repayment Agreement</a:t>
            </a:r>
            <a:br>
              <a:rPr lang="en-US" dirty="0"/>
            </a:br>
            <a:endParaRPr lang="en-US" dirty="0"/>
          </a:p>
        </p:txBody>
      </p:sp>
      <p:sp>
        <p:nvSpPr>
          <p:cNvPr id="3" name="Content Placeholder 2">
            <a:extLst>
              <a:ext uri="{FF2B5EF4-FFF2-40B4-BE49-F238E27FC236}">
                <a16:creationId xmlns:a16="http://schemas.microsoft.com/office/drawing/2014/main" id="{D9A7F1F5-4ADB-A1F2-C131-B6897A0701F7}"/>
              </a:ext>
            </a:extLst>
          </p:cNvPr>
          <p:cNvSpPr>
            <a:spLocks noGrp="1"/>
          </p:cNvSpPr>
          <p:nvPr>
            <p:ph idx="1"/>
          </p:nvPr>
        </p:nvSpPr>
        <p:spPr>
          <a:xfrm>
            <a:off x="677334" y="1534160"/>
            <a:ext cx="8596668" cy="4507203"/>
          </a:xfrm>
        </p:spPr>
        <p:txBody>
          <a:bodyPr>
            <a:normAutofit lnSpcReduction="10000"/>
          </a:bodyPr>
          <a:lstStyle/>
          <a:p>
            <a:r>
              <a:rPr lang="en-US" dirty="0"/>
              <a:t>The LDSS worker must enter the repayment agreement into </a:t>
            </a:r>
            <a:r>
              <a:rPr lang="en-US" dirty="0" err="1"/>
              <a:t>VaCMS</a:t>
            </a:r>
            <a:r>
              <a:rPr lang="en-US" dirty="0"/>
              <a:t>, once a repayment agreement is received.</a:t>
            </a:r>
          </a:p>
          <a:p>
            <a:r>
              <a:rPr lang="en-US" dirty="0"/>
              <a:t>The repayment agreement is entered on the “Claim Information” screen in </a:t>
            </a:r>
            <a:r>
              <a:rPr lang="en-US" dirty="0" err="1"/>
              <a:t>VaCMS</a:t>
            </a:r>
            <a:r>
              <a:rPr lang="en-US" dirty="0"/>
              <a:t>.</a:t>
            </a:r>
          </a:p>
          <a:p>
            <a:r>
              <a:rPr lang="en-US" dirty="0">
                <a:effectLst/>
                <a:latin typeface="Times New Roman" panose="02020603050405020304" pitchFamily="18" charset="0"/>
                <a:ea typeface="Times New Roman" panose="02020603050405020304" pitchFamily="18" charset="0"/>
              </a:rPr>
              <a:t>The worker can retrieve the “Claim Information” screen from </a:t>
            </a:r>
            <a:r>
              <a:rPr lang="en-US" dirty="0" err="1">
                <a:effectLst/>
                <a:latin typeface="Times New Roman" panose="02020603050405020304" pitchFamily="18" charset="0"/>
                <a:ea typeface="Times New Roman" panose="02020603050405020304" pitchFamily="18" charset="0"/>
              </a:rPr>
              <a:t>VaCMS</a:t>
            </a:r>
            <a:r>
              <a:rPr lang="en-US" dirty="0">
                <a:effectLst/>
                <a:latin typeface="Times New Roman" panose="02020603050405020304" pitchFamily="18" charset="0"/>
                <a:ea typeface="Times New Roman" panose="02020603050405020304" pitchFamily="18" charset="0"/>
              </a:rPr>
              <a:t> left navigation panel by selecting:  “ Benefit Issuance”, “Claims”, “View/Track  Claims”; select a search criteria then hit the search button. Click the edit (pencil) icon on the “View &amp; Track Claims screen”. </a:t>
            </a:r>
          </a:p>
          <a:p>
            <a:r>
              <a:rPr lang="en-US" dirty="0"/>
              <a:t>On the “Claim Information screen”, the worker enters:</a:t>
            </a:r>
          </a:p>
          <a:p>
            <a:pPr lvl="1"/>
            <a:r>
              <a:rPr lang="en-US" sz="1800" dirty="0"/>
              <a:t>Repayment Agreement Receive Date- The date the customer signed the repayment agreement.</a:t>
            </a:r>
          </a:p>
          <a:p>
            <a:pPr lvl="1"/>
            <a:r>
              <a:rPr lang="en-US" sz="1800" dirty="0"/>
              <a:t>Collection Method- The payment method selected by the customer in the repayment agreement.</a:t>
            </a:r>
          </a:p>
          <a:p>
            <a:pPr lvl="1"/>
            <a:r>
              <a:rPr lang="en-US" sz="1800" dirty="0"/>
              <a:t>Amount agreed to pay- Monthly payment amount.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8239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C995-E660-D17C-C8CB-714347F8DB34}"/>
              </a:ext>
            </a:extLst>
          </p:cNvPr>
          <p:cNvSpPr>
            <a:spLocks noGrp="1"/>
          </p:cNvSpPr>
          <p:nvPr>
            <p:ph type="title"/>
          </p:nvPr>
        </p:nvSpPr>
        <p:spPr/>
        <p:txBody>
          <a:bodyPr/>
          <a:lstStyle/>
          <a:p>
            <a:pPr algn="ctr"/>
            <a:r>
              <a:rPr lang="en-US" dirty="0"/>
              <a:t>Entering a Repayment Agreement</a:t>
            </a:r>
          </a:p>
        </p:txBody>
      </p:sp>
      <p:sp>
        <p:nvSpPr>
          <p:cNvPr id="3" name="Content Placeholder 2">
            <a:extLst>
              <a:ext uri="{FF2B5EF4-FFF2-40B4-BE49-F238E27FC236}">
                <a16:creationId xmlns:a16="http://schemas.microsoft.com/office/drawing/2014/main" id="{A747651E-D520-1849-8305-2E752B879E23}"/>
              </a:ext>
            </a:extLst>
          </p:cNvPr>
          <p:cNvSpPr>
            <a:spLocks noGrp="1"/>
          </p:cNvSpPr>
          <p:nvPr>
            <p:ph idx="1"/>
          </p:nvPr>
        </p:nvSpPr>
        <p:spPr>
          <a:xfrm>
            <a:off x="575734" y="1403927"/>
            <a:ext cx="8596668" cy="4844473"/>
          </a:xfrm>
        </p:spPr>
        <p:txBody>
          <a:bodyPr>
            <a:noAutofit/>
          </a:bodyPr>
          <a:lstStyle/>
          <a:p>
            <a:r>
              <a:rPr lang="en-US" sz="1700" dirty="0"/>
              <a:t>If the TOP status is “60-day Notice” on the Claim Information screen, the worker must:                                                                                                                                                                                                                                                                                                            </a:t>
            </a:r>
          </a:p>
          <a:p>
            <a:pPr lvl="1"/>
            <a:r>
              <a:rPr lang="en-US" sz="1700" dirty="0"/>
              <a:t>Make sure that the repayment agreement entered is the most current repayment agreement sent to the customer.</a:t>
            </a:r>
          </a:p>
          <a:p>
            <a:pPr lvl="1"/>
            <a:r>
              <a:rPr lang="en-US" sz="1700" dirty="0"/>
              <a:t>Check the 60-day notice date on the “TOP Claim Details” screen. </a:t>
            </a:r>
          </a:p>
          <a:p>
            <a:pPr lvl="1"/>
            <a:r>
              <a:rPr lang="en-US" sz="1700" dirty="0"/>
              <a:t>The worker can get to the TOP Claim Detail screen from the left navigation panel by clicking Benefit Issuance; Claims and TOP Claims.</a:t>
            </a:r>
          </a:p>
          <a:p>
            <a:pPr lvl="1"/>
            <a:r>
              <a:rPr lang="en-US" sz="1700" dirty="0"/>
              <a:t>If signed repayment agreement date is after the 60-day notice date on the “TOP Claim Details” screen and before the 60-day notice letter deadline then the signed repayment agreement is the most current. Enter the repayment agreement.</a:t>
            </a:r>
          </a:p>
          <a:p>
            <a:pPr lvl="1"/>
            <a:r>
              <a:rPr lang="en-US" sz="1700" dirty="0"/>
              <a:t>If signed repayment agreement date is after the 60-day notice date on the “TOP Claim Details” screen and after the 60-day notice letter deadline then the signed repayment agreement should not be entered, the payments will be considered voluntary, and the claim will be certified to TOP if the claim meets the  TOP certification criterion. Please notify the customer</a:t>
            </a:r>
            <a:r>
              <a:rPr lang="en-US" dirty="0"/>
              <a:t>.</a:t>
            </a:r>
          </a:p>
          <a:p>
            <a:pPr lvl="1"/>
            <a:endParaRPr lang="en-US" dirty="0"/>
          </a:p>
          <a:p>
            <a:pPr lvl="1"/>
            <a:endParaRPr lang="en-US" sz="1700" dirty="0"/>
          </a:p>
        </p:txBody>
      </p:sp>
    </p:spTree>
    <p:extLst>
      <p:ext uri="{BB962C8B-B14F-4D97-AF65-F5344CB8AC3E}">
        <p14:creationId xmlns:p14="http://schemas.microsoft.com/office/powerpoint/2010/main" val="70364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EC03-5C3D-087D-48CF-34CDF3FEF4C7}"/>
              </a:ext>
            </a:extLst>
          </p:cNvPr>
          <p:cNvSpPr>
            <a:spLocks noGrp="1"/>
          </p:cNvSpPr>
          <p:nvPr>
            <p:ph type="title"/>
          </p:nvPr>
        </p:nvSpPr>
        <p:spPr/>
        <p:txBody>
          <a:bodyPr/>
          <a:lstStyle/>
          <a:p>
            <a:pPr algn="ctr"/>
            <a:r>
              <a:rPr lang="en-US" dirty="0"/>
              <a:t>Entering a Repayment Agreement</a:t>
            </a:r>
          </a:p>
        </p:txBody>
      </p:sp>
      <p:sp>
        <p:nvSpPr>
          <p:cNvPr id="3" name="Content Placeholder 2">
            <a:extLst>
              <a:ext uri="{FF2B5EF4-FFF2-40B4-BE49-F238E27FC236}">
                <a16:creationId xmlns:a16="http://schemas.microsoft.com/office/drawing/2014/main" id="{B83989EB-E0CE-6C06-7623-5B6C6DCB0232}"/>
              </a:ext>
            </a:extLst>
          </p:cNvPr>
          <p:cNvSpPr>
            <a:spLocks noGrp="1"/>
          </p:cNvSpPr>
          <p:nvPr>
            <p:ph idx="1"/>
          </p:nvPr>
        </p:nvSpPr>
        <p:spPr>
          <a:xfrm>
            <a:off x="677334" y="1616365"/>
            <a:ext cx="8596668" cy="4424998"/>
          </a:xfrm>
        </p:spPr>
        <p:txBody>
          <a:bodyPr>
            <a:normAutofit fontScale="70000" lnSpcReduction="20000"/>
          </a:bodyPr>
          <a:lstStyle/>
          <a:p>
            <a:pPr lvl="1"/>
            <a:r>
              <a:rPr lang="en-US" sz="2600" dirty="0"/>
              <a:t>If signed repayment agreement date is prior to the 60-day notice date on the “TOP Claim Details” screen and the 60-day notice deadline has not expired, the repayment agreement is not the most current and the customer must sign a new repayment agreement. Otherwise, the payments will be considered voluntary, and the claim will be certified to TOP if the claim meets the certification criterion. Contact the customer.</a:t>
            </a:r>
          </a:p>
          <a:p>
            <a:pPr lvl="1"/>
            <a:r>
              <a:rPr lang="en-US" sz="2600" dirty="0"/>
              <a:t>If signed repayment agreement date is prior to the 60-day notice date on the “TOP Claim Details” screen and the 60-day notice deadline has expired, the payments will be considered voluntary, and the claim will be certified to TOP if the claim meets the certification criterion. Do not enter the repayment agreement and contact the customer.</a:t>
            </a:r>
          </a:p>
          <a:p>
            <a:pPr lvl="1"/>
            <a:r>
              <a:rPr lang="en-US" sz="2600" dirty="0"/>
              <a:t>The worker can get to the TOP Claim Details screen from the left navigation panel by clicking “Benefit Issuance:; “Claims” and “TOP Claims” select a search criteria hit the search button. Click the edit(pencil) icon on the TOP Claim Search screen.</a:t>
            </a:r>
          </a:p>
          <a:p>
            <a:pPr lvl="1"/>
            <a:r>
              <a:rPr lang="en-US" sz="2600" dirty="0"/>
              <a:t>The 60-day notice letter deadline dates are found in the TOP Processing Schedule.</a:t>
            </a:r>
          </a:p>
          <a:p>
            <a:pPr marL="0" indent="0">
              <a:buNone/>
            </a:pPr>
            <a:endParaRPr lang="en-US" dirty="0"/>
          </a:p>
        </p:txBody>
      </p:sp>
    </p:spTree>
    <p:extLst>
      <p:ext uri="{BB962C8B-B14F-4D97-AF65-F5344CB8AC3E}">
        <p14:creationId xmlns:p14="http://schemas.microsoft.com/office/powerpoint/2010/main" val="116748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B164-7E98-E256-2CD9-5744024FBEE5}"/>
              </a:ext>
            </a:extLst>
          </p:cNvPr>
          <p:cNvSpPr>
            <a:spLocks noGrp="1"/>
          </p:cNvSpPr>
          <p:nvPr>
            <p:ph type="title"/>
          </p:nvPr>
        </p:nvSpPr>
        <p:spPr/>
        <p:txBody>
          <a:bodyPr/>
          <a:lstStyle/>
          <a:p>
            <a:pPr algn="ctr"/>
            <a:r>
              <a:rPr lang="en-US" dirty="0"/>
              <a:t>Entering a Repayment Agreement</a:t>
            </a:r>
          </a:p>
        </p:txBody>
      </p:sp>
      <p:sp>
        <p:nvSpPr>
          <p:cNvPr id="3" name="Content Placeholder 2">
            <a:extLst>
              <a:ext uri="{FF2B5EF4-FFF2-40B4-BE49-F238E27FC236}">
                <a16:creationId xmlns:a16="http://schemas.microsoft.com/office/drawing/2014/main" id="{8751B337-F3E7-8447-976C-712E001F588F}"/>
              </a:ext>
            </a:extLst>
          </p:cNvPr>
          <p:cNvSpPr>
            <a:spLocks noGrp="1"/>
          </p:cNvSpPr>
          <p:nvPr>
            <p:ph idx="1"/>
          </p:nvPr>
        </p:nvSpPr>
        <p:spPr>
          <a:xfrm>
            <a:off x="677334" y="1792941"/>
            <a:ext cx="8596668" cy="4248421"/>
          </a:xfrm>
        </p:spPr>
        <p:txBody>
          <a:bodyPr/>
          <a:lstStyle/>
          <a:p>
            <a:r>
              <a:rPr lang="en-US" sz="1800" dirty="0"/>
              <a:t>A new repayment agreement can prevent the claim from becoming delinquent if the new repayment agreement is entered into </a:t>
            </a:r>
            <a:r>
              <a:rPr lang="en-US" sz="1800" dirty="0" err="1"/>
              <a:t>VaCMS</a:t>
            </a:r>
            <a:r>
              <a:rPr lang="en-US" sz="1800" dirty="0"/>
              <a:t> on or before the payment due date.</a:t>
            </a:r>
          </a:p>
          <a:p>
            <a:r>
              <a:rPr lang="en-US" sz="1800" dirty="0"/>
              <a:t>The worker must inform the customer of the new payment due date, once a repayment agreement is entered into </a:t>
            </a:r>
            <a:r>
              <a:rPr lang="en-US" sz="1800" dirty="0" err="1"/>
              <a:t>VaCMS</a:t>
            </a:r>
            <a:r>
              <a:rPr lang="en-US" sz="1800" dirty="0"/>
              <a:t>.</a:t>
            </a:r>
          </a:p>
          <a:p>
            <a:r>
              <a:rPr lang="en-US" sz="1800" dirty="0"/>
              <a:t>The worker must enter the repayment agreement timely otherwise the claim will become delinquent and potentially certified to TOP in error.</a:t>
            </a:r>
          </a:p>
          <a:p>
            <a:endParaRPr lang="en-US" dirty="0"/>
          </a:p>
        </p:txBody>
      </p:sp>
    </p:spTree>
    <p:extLst>
      <p:ext uri="{BB962C8B-B14F-4D97-AF65-F5344CB8AC3E}">
        <p14:creationId xmlns:p14="http://schemas.microsoft.com/office/powerpoint/2010/main" val="11264816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loudMigratorVersion xmlns="69fca33f-788a-44f1-99d5-16d637e229cc" xsi:nil="true"/>
    <UniqueSourceRef xmlns="69fca33f-788a-44f1-99d5-16d637e229cc" xsi:nil="true"/>
    <FileHash xmlns="69fca33f-788a-44f1-99d5-16d637e229cc" xsi:nil="true"/>
    <CloudMigratorOriginId xmlns="69fca33f-788a-44f1-99d5-16d637e229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87025143A5C744807A7F42D70D8D86" ma:contentTypeVersion="17" ma:contentTypeDescription="Create a new document." ma:contentTypeScope="" ma:versionID="d60dc6d648ad2b439b9966b6c7513161">
  <xsd:schema xmlns:xsd="http://www.w3.org/2001/XMLSchema" xmlns:xs="http://www.w3.org/2001/XMLSchema" xmlns:p="http://schemas.microsoft.com/office/2006/metadata/properties" xmlns:ns3="69fca33f-788a-44f1-99d5-16d637e229cc" xmlns:ns4="1e62642a-9f73-49ea-a755-e7d61a0e478c" targetNamespace="http://schemas.microsoft.com/office/2006/metadata/properties" ma:root="true" ma:fieldsID="a875476ff57b52900bbed3fd758e2c8e" ns3:_="" ns4:_="">
    <xsd:import namespace="69fca33f-788a-44f1-99d5-16d637e229cc"/>
    <xsd:import namespace="1e62642a-9f73-49ea-a755-e7d61a0e478c"/>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ca33f-788a-44f1-99d5-16d637e229cc"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62642a-9f73-49ea-a755-e7d61a0e478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6AA33-2641-4324-A2FE-FD373DA5F4B2}">
  <ds:schemaRefs>
    <ds:schemaRef ds:uri="69fca33f-788a-44f1-99d5-16d637e229cc"/>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1e62642a-9f73-49ea-a755-e7d61a0e478c"/>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59B4417-91C3-4FF4-B4B4-A362D570C445}">
  <ds:schemaRefs>
    <ds:schemaRef ds:uri="http://schemas.microsoft.com/sharepoint/v3/contenttype/forms"/>
  </ds:schemaRefs>
</ds:datastoreItem>
</file>

<file path=customXml/itemProps3.xml><?xml version="1.0" encoding="utf-8"?>
<ds:datastoreItem xmlns:ds="http://schemas.openxmlformats.org/officeDocument/2006/customXml" ds:itemID="{503996D6-B20B-401A-9623-200DC8534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ca33f-788a-44f1-99d5-16d637e229cc"/>
    <ds:schemaRef ds:uri="1e62642a-9f73-49ea-a755-e7d61a0e4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6395</TotalTime>
  <Words>3521</Words>
  <Application>Microsoft Office PowerPoint</Application>
  <PresentationFormat>Widescreen</PresentationFormat>
  <Paragraphs>262</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Times New Roman</vt:lpstr>
      <vt:lpstr>Trebuchet MS</vt:lpstr>
      <vt:lpstr>Wingdings 3</vt:lpstr>
      <vt:lpstr>Facet</vt:lpstr>
      <vt:lpstr>SNAP</vt:lpstr>
      <vt:lpstr>Table of Content</vt:lpstr>
      <vt:lpstr>SNAP Claim</vt:lpstr>
      <vt:lpstr>SNAP Claim</vt:lpstr>
      <vt:lpstr>Repayment Agreement</vt:lpstr>
      <vt:lpstr>Entering a Repayment Agreement </vt:lpstr>
      <vt:lpstr>Entering a Repayment Agreement</vt:lpstr>
      <vt:lpstr>Entering a Repayment Agreement</vt:lpstr>
      <vt:lpstr>Entering a Repayment Agreement</vt:lpstr>
      <vt:lpstr>Enter a Repayment Agreement</vt:lpstr>
      <vt:lpstr>Enter a Repayment Agreement </vt:lpstr>
      <vt:lpstr>Enter a Repayment Agreement</vt:lpstr>
      <vt:lpstr>Enter a Repayment Agreement</vt:lpstr>
      <vt:lpstr>Claim Payment</vt:lpstr>
      <vt:lpstr>Claim Payment</vt:lpstr>
      <vt:lpstr>Claim Payment</vt:lpstr>
      <vt:lpstr>Entering a Claim Payment</vt:lpstr>
      <vt:lpstr>Enter a Claim Payment</vt:lpstr>
      <vt:lpstr>Entering a Claim Payment</vt:lpstr>
      <vt:lpstr>Enter a Claim Payment</vt:lpstr>
      <vt:lpstr>Enter a Claim Payment</vt:lpstr>
      <vt:lpstr>Reverse a Claim Payment</vt:lpstr>
      <vt:lpstr>Reverse a Claim Payment </vt:lpstr>
      <vt:lpstr>Reverse a Claim Payment</vt:lpstr>
      <vt:lpstr>Reverse a Claim Payment</vt:lpstr>
      <vt:lpstr>Reverse a Claim Payment</vt:lpstr>
      <vt:lpstr>Delete a Claim</vt:lpstr>
      <vt:lpstr>Delete a Claim</vt:lpstr>
      <vt:lpstr>Delete a Claim</vt:lpstr>
      <vt:lpstr>Delete a Claim</vt:lpstr>
      <vt:lpstr>Monthly Payment Report</vt:lpstr>
      <vt:lpstr>Monthly Payment Report</vt:lpstr>
      <vt:lpstr>Monthly Payment Report</vt:lpstr>
      <vt:lpstr>Monthly Payment Report</vt:lpstr>
      <vt:lpstr>Monthly Payment Report</vt:lpstr>
      <vt:lpstr>Monthly Payment Report</vt:lpstr>
      <vt:lpstr>Monthly Payment Report</vt:lpstr>
      <vt:lpstr>State Offset Payment</vt:lpstr>
      <vt:lpstr>State Offset Payment</vt:lpstr>
      <vt:lpstr>Treasury Offset Payment</vt:lpstr>
      <vt:lpstr>Treasury Offset Payment</vt:lpstr>
      <vt:lpstr>Treasury Offset Payment</vt:lpstr>
      <vt:lpstr>Treasury Offset Payment</vt:lpstr>
      <vt:lpstr>Refund</vt:lpstr>
      <vt:lpstr>Refund</vt:lpstr>
      <vt:lpstr>Refund</vt:lpstr>
      <vt:lpstr>Refund</vt:lpstr>
      <vt:lpstr>Refund</vt:lpstr>
      <vt:lpstr>Reversal</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dc:title>
  <dc:creator>Mosley, Barbara (VDSS)</dc:creator>
  <cp:lastModifiedBy>Mosley, Barbara (VDSS)</cp:lastModifiedBy>
  <cp:revision>22</cp:revision>
  <dcterms:created xsi:type="dcterms:W3CDTF">2024-04-22T14:31:18Z</dcterms:created>
  <dcterms:modified xsi:type="dcterms:W3CDTF">2024-04-30T17:53:35Z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0x0101002B87025143A5C744807A7F42D70D8D86</vt:lpwstr>
  </property>
</Properties>
</file>