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  <p:sldId id="268" r:id="rId12"/>
    <p:sldId id="267" r:id="rId13"/>
    <p:sldId id="269" r:id="rId14"/>
    <p:sldId id="278" r:id="rId15"/>
    <p:sldId id="274" r:id="rId16"/>
    <p:sldId id="272" r:id="rId17"/>
    <p:sldId id="273" r:id="rId18"/>
    <p:sldId id="270" r:id="rId19"/>
    <p:sldId id="271" r:id="rId20"/>
    <p:sldId id="275" r:id="rId21"/>
    <p:sldId id="276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F7B20-DD7F-44D2-9050-766ABDD963E5}" v="9" dt="2023-10-11T04:53:21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lttemoney@yahoo.com" userId="f222af7bcff4e64b" providerId="LiveId" clId="{45EF7B20-DD7F-44D2-9050-766ABDD963E5}"/>
    <pc:docChg chg="undo custSel addSld modSld">
      <pc:chgData name="tlttemoney@yahoo.com" userId="f222af7bcff4e64b" providerId="LiveId" clId="{45EF7B20-DD7F-44D2-9050-766ABDD963E5}" dt="2023-10-11T04:54:33.824" v="1867" actId="1076"/>
      <pc:docMkLst>
        <pc:docMk/>
      </pc:docMkLst>
      <pc:sldChg chg="addSp delSp modSp mod">
        <pc:chgData name="tlttemoney@yahoo.com" userId="f222af7bcff4e64b" providerId="LiveId" clId="{45EF7B20-DD7F-44D2-9050-766ABDD963E5}" dt="2023-10-11T03:41:53.198" v="187" actId="255"/>
        <pc:sldMkLst>
          <pc:docMk/>
          <pc:sldMk cId="2178337172" sldId="256"/>
        </pc:sldMkLst>
        <pc:spChg chg="mod">
          <ac:chgData name="tlttemoney@yahoo.com" userId="f222af7bcff4e64b" providerId="LiveId" clId="{45EF7B20-DD7F-44D2-9050-766ABDD963E5}" dt="2023-10-11T03:32:58.600" v="121" actId="20577"/>
          <ac:spMkLst>
            <pc:docMk/>
            <pc:sldMk cId="2178337172" sldId="256"/>
            <ac:spMk id="2" creationId="{1CFC4A5B-BAB9-7EA6-CB9B-385D799398F7}"/>
          </ac:spMkLst>
        </pc:spChg>
        <pc:spChg chg="mod">
          <ac:chgData name="tlttemoney@yahoo.com" userId="f222af7bcff4e64b" providerId="LiveId" clId="{45EF7B20-DD7F-44D2-9050-766ABDD963E5}" dt="2023-10-11T03:41:53.198" v="187" actId="255"/>
          <ac:spMkLst>
            <pc:docMk/>
            <pc:sldMk cId="2178337172" sldId="256"/>
            <ac:spMk id="3" creationId="{14D9A904-3206-8FD2-F8F3-109180D5C810}"/>
          </ac:spMkLst>
        </pc:spChg>
        <pc:spChg chg="add del mod">
          <ac:chgData name="tlttemoney@yahoo.com" userId="f222af7bcff4e64b" providerId="LiveId" clId="{45EF7B20-DD7F-44D2-9050-766ABDD963E5}" dt="2023-10-11T03:41:11.739" v="184"/>
          <ac:spMkLst>
            <pc:docMk/>
            <pc:sldMk cId="2178337172" sldId="256"/>
            <ac:spMk id="6" creationId="{03FA17EB-E271-1813-D4EC-A4772D5A4405}"/>
          </ac:spMkLst>
        </pc:spChg>
        <pc:picChg chg="add mod">
          <ac:chgData name="tlttemoney@yahoo.com" userId="f222af7bcff4e64b" providerId="LiveId" clId="{45EF7B20-DD7F-44D2-9050-766ABDD963E5}" dt="2023-10-11T03:23:31.950" v="10" actId="14100"/>
          <ac:picMkLst>
            <pc:docMk/>
            <pc:sldMk cId="2178337172" sldId="256"/>
            <ac:picMk id="5" creationId="{A06ED3AC-D0F6-259F-54C0-52A75A059E4B}"/>
          </ac:picMkLst>
        </pc:picChg>
      </pc:sldChg>
      <pc:sldChg chg="delSp modSp new mod modClrScheme chgLayout">
        <pc:chgData name="tlttemoney@yahoo.com" userId="f222af7bcff4e64b" providerId="LiveId" clId="{45EF7B20-DD7F-44D2-9050-766ABDD963E5}" dt="2023-10-11T04:00:36.640" v="472" actId="255"/>
        <pc:sldMkLst>
          <pc:docMk/>
          <pc:sldMk cId="2424893389" sldId="257"/>
        </pc:sldMkLst>
        <pc:spChg chg="del mod">
          <ac:chgData name="tlttemoney@yahoo.com" userId="f222af7bcff4e64b" providerId="LiveId" clId="{45EF7B20-DD7F-44D2-9050-766ABDD963E5}" dt="2023-10-11T03:59:54.135" v="467" actId="700"/>
          <ac:spMkLst>
            <pc:docMk/>
            <pc:sldMk cId="2424893389" sldId="257"/>
            <ac:spMk id="2" creationId="{52A7E7C0-8415-2220-28D4-3EC1007776A5}"/>
          </ac:spMkLst>
        </pc:spChg>
        <pc:spChg chg="mod ord">
          <ac:chgData name="tlttemoney@yahoo.com" userId="f222af7bcff4e64b" providerId="LiveId" clId="{45EF7B20-DD7F-44D2-9050-766ABDD963E5}" dt="2023-10-11T04:00:36.640" v="472" actId="255"/>
          <ac:spMkLst>
            <pc:docMk/>
            <pc:sldMk cId="2424893389" sldId="257"/>
            <ac:spMk id="3" creationId="{22037194-0B66-81B9-58A9-C2AB42A3F029}"/>
          </ac:spMkLst>
        </pc:spChg>
      </pc:sldChg>
      <pc:sldChg chg="addSp modSp new mod modClrScheme chgLayout">
        <pc:chgData name="tlttemoney@yahoo.com" userId="f222af7bcff4e64b" providerId="LiveId" clId="{45EF7B20-DD7F-44D2-9050-766ABDD963E5}" dt="2023-10-11T04:35:14.804" v="1083" actId="14100"/>
        <pc:sldMkLst>
          <pc:docMk/>
          <pc:sldMk cId="3123744939" sldId="258"/>
        </pc:sldMkLst>
        <pc:spChg chg="add mod">
          <ac:chgData name="tlttemoney@yahoo.com" userId="f222af7bcff4e64b" providerId="LiveId" clId="{45EF7B20-DD7F-44D2-9050-766ABDD963E5}" dt="2023-10-11T04:20:39.825" v="984" actId="20577"/>
          <ac:spMkLst>
            <pc:docMk/>
            <pc:sldMk cId="3123744939" sldId="258"/>
            <ac:spMk id="2" creationId="{A12BA550-4173-5A23-EDDE-09640517A1A4}"/>
          </ac:spMkLst>
        </pc:spChg>
        <pc:spChg chg="add mod">
          <ac:chgData name="tlttemoney@yahoo.com" userId="f222af7bcff4e64b" providerId="LiveId" clId="{45EF7B20-DD7F-44D2-9050-766ABDD963E5}" dt="2023-10-11T04:35:14.804" v="1083" actId="14100"/>
          <ac:spMkLst>
            <pc:docMk/>
            <pc:sldMk cId="3123744939" sldId="258"/>
            <ac:spMk id="3" creationId="{2704D647-46E5-78AB-3FCB-03DB73E1E36E}"/>
          </ac:spMkLst>
        </pc:spChg>
        <pc:spChg chg="add mod">
          <ac:chgData name="tlttemoney@yahoo.com" userId="f222af7bcff4e64b" providerId="LiveId" clId="{45EF7B20-DD7F-44D2-9050-766ABDD963E5}" dt="2023-10-11T04:16:29.797" v="963" actId="14100"/>
          <ac:spMkLst>
            <pc:docMk/>
            <pc:sldMk cId="3123744939" sldId="258"/>
            <ac:spMk id="4" creationId="{C787F757-F9D5-FCF8-70CB-0384BC132AD0}"/>
          </ac:spMkLst>
        </pc:spChg>
        <pc:picChg chg="add mod">
          <ac:chgData name="tlttemoney@yahoo.com" userId="f222af7bcff4e64b" providerId="LiveId" clId="{45EF7B20-DD7F-44D2-9050-766ABDD963E5}" dt="2023-10-11T04:15:06.743" v="960" actId="1076"/>
          <ac:picMkLst>
            <pc:docMk/>
            <pc:sldMk cId="3123744939" sldId="258"/>
            <ac:picMk id="5" creationId="{02789E00-7DB1-9C9B-1B94-A9747E11ECEA}"/>
          </ac:picMkLst>
        </pc:picChg>
      </pc:sldChg>
      <pc:sldChg chg="addSp modSp new mod">
        <pc:chgData name="tlttemoney@yahoo.com" userId="f222af7bcff4e64b" providerId="LiveId" clId="{45EF7B20-DD7F-44D2-9050-766ABDD963E5}" dt="2023-10-11T04:54:33.824" v="1867" actId="1076"/>
        <pc:sldMkLst>
          <pc:docMk/>
          <pc:sldMk cId="2286597646" sldId="259"/>
        </pc:sldMkLst>
        <pc:spChg chg="mod">
          <ac:chgData name="tlttemoney@yahoo.com" userId="f222af7bcff4e64b" providerId="LiveId" clId="{45EF7B20-DD7F-44D2-9050-766ABDD963E5}" dt="2023-10-11T04:38:49.164" v="1180" actId="122"/>
          <ac:spMkLst>
            <pc:docMk/>
            <pc:sldMk cId="2286597646" sldId="259"/>
            <ac:spMk id="2" creationId="{08E4A454-FE17-9013-38E3-BFA5810D3D04}"/>
          </ac:spMkLst>
        </pc:spChg>
        <pc:spChg chg="mod">
          <ac:chgData name="tlttemoney@yahoo.com" userId="f222af7bcff4e64b" providerId="LiveId" clId="{45EF7B20-DD7F-44D2-9050-766ABDD963E5}" dt="2023-10-11T04:54:25.075" v="1866" actId="20577"/>
          <ac:spMkLst>
            <pc:docMk/>
            <pc:sldMk cId="2286597646" sldId="259"/>
            <ac:spMk id="3" creationId="{D9D768A0-57D7-B3F8-1BE6-9D579A5E1E00}"/>
          </ac:spMkLst>
        </pc:spChg>
        <pc:picChg chg="add mod">
          <ac:chgData name="tlttemoney@yahoo.com" userId="f222af7bcff4e64b" providerId="LiveId" clId="{45EF7B20-DD7F-44D2-9050-766ABDD963E5}" dt="2023-10-11T04:54:33.824" v="1867" actId="1076"/>
          <ac:picMkLst>
            <pc:docMk/>
            <pc:sldMk cId="2286597646" sldId="259"/>
            <ac:picMk id="4" creationId="{D76E0448-E200-FD6E-BBC9-954C35B97F9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6A98F-C234-42BF-9213-892D5DD8CE2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76035-3F37-49EF-AEFC-3A0C81A9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5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F2C38-D207-459F-B803-EF151A7C60CA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4DFB52-B776-49DB-BDD0-57BBB4D549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9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86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2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84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4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9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4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5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3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7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6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75F7-8BDD-4446-BCF2-DB817C6DDC0C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6A350F-DC95-420B-A61C-DECA2038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7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manuelrodriguez.cl/mr/exelearning/6IngU3/vocabulary_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manuelrodriguez.cl/mr/exelearning/6IngU3/vocabulary_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manuelrodriguez.cl/mr/exelearning/6IngU3/vocabulary_2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4A5B-BAB9-7EA6-CB9B-385D79939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60176"/>
            <a:ext cx="8620124" cy="16065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                Eat the Frog</a:t>
            </a:r>
            <a:b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         Making Minutes Matter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9A904-3206-8FD2-F8F3-109180D5C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582" y="5300664"/>
            <a:ext cx="9144000" cy="1328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 </a:t>
            </a:r>
            <a:r>
              <a:rPr lang="en-US" sz="3200" b="1" dirty="0">
                <a:latin typeface="Garamond" panose="02020404030301010803" pitchFamily="18" charset="0"/>
              </a:rPr>
              <a:t>Tamara </a:t>
            </a:r>
            <a:r>
              <a:rPr lang="en-US" sz="3200" b="1" dirty="0" smtClean="0">
                <a:latin typeface="Garamond" panose="02020404030301010803" pitchFamily="18" charset="0"/>
              </a:rPr>
              <a:t>Temoney-Porter, PhD</a:t>
            </a:r>
            <a:endParaRPr lang="en-US" sz="3200" b="1" dirty="0">
              <a:latin typeface="Garamond" panose="02020404030301010803" pitchFamily="18" charset="0"/>
            </a:endParaRPr>
          </a:p>
          <a:p>
            <a:pPr algn="ctr"/>
            <a:r>
              <a:rPr lang="en-US" sz="3200" b="1" dirty="0">
                <a:latin typeface="Garamond" panose="02020404030301010803" pitchFamily="18" charset="0"/>
              </a:rPr>
              <a:t>Director, Hampton Department of Human Services</a:t>
            </a:r>
          </a:p>
          <a:p>
            <a:endParaRPr lang="en-US" dirty="0"/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A frog on a leaf&#10;&#10;Description automatically generated">
            <a:extLst>
              <a:ext uri="{FF2B5EF4-FFF2-40B4-BE49-F238E27FC236}">
                <a16:creationId xmlns:a16="http://schemas.microsoft.com/office/drawing/2014/main" id="{A06ED3AC-D0F6-259F-54C0-52A75A059E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129089" y="3106450"/>
            <a:ext cx="3328986" cy="20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25389" cy="104951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Creative Procrastination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9118"/>
            <a:ext cx="8596668" cy="473225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Put off smaller things to accomplish bigger tasks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2800" b="1" dirty="0" smtClean="0">
                <a:latin typeface="Garamond" panose="02020404030301010803" pitchFamily="18" charset="0"/>
              </a:rPr>
              <a:t>You will only gain control of your time if you eliminate those activities that do not add value or increase your productivity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2800" b="1" dirty="0" smtClean="0">
                <a:latin typeface="Garamond" panose="02020404030301010803" pitchFamily="18" charset="0"/>
              </a:rPr>
              <a:t>Look at work activities to identify tasks that you could delegate or eliminate to free up time</a:t>
            </a:r>
          </a:p>
          <a:p>
            <a:endParaRPr lang="en-US" sz="2800" b="1" dirty="0" smtClean="0">
              <a:latin typeface="Garamond" panose="02020404030301010803" pitchFamily="18" charset="0"/>
            </a:endParaRPr>
          </a:p>
          <a:p>
            <a:r>
              <a:rPr lang="en-US" sz="2800" b="1" dirty="0" smtClean="0">
                <a:latin typeface="Garamond" panose="02020404030301010803" pitchFamily="18" charset="0"/>
              </a:rPr>
              <a:t>Most people engage in unconscious procrastination, which is putting off the things you do not want to do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Tracy, B. (2001)</a:t>
            </a:r>
            <a:endParaRPr lang="en-US" dirty="0"/>
          </a:p>
        </p:txBody>
      </p:sp>
      <p:pic>
        <p:nvPicPr>
          <p:cNvPr id="5" name="Picture 4" descr="Clock Alarm Deadline · Free photo on Pixabay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4" y="594486"/>
            <a:ext cx="1189765" cy="8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15245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Anytime you stop striving to                         to get                         better, you are bound to get wor                            worse.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-- Pat Riley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</a:t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-- Identify the most important things you do and make a plan to upgrade your skills in those areas</a:t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-- You can learn whatever skills you need to be more productive and effective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 descr="Learn Student Laptop - Free photo o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394912"/>
            <a:ext cx="3685017" cy="2084338"/>
          </a:xfrm>
        </p:spPr>
      </p:pic>
    </p:spTree>
    <p:extLst>
      <p:ext uri="{BB962C8B-B14F-4D97-AF65-F5344CB8AC3E}">
        <p14:creationId xmlns:p14="http://schemas.microsoft.com/office/powerpoint/2010/main" val="26548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Quick List Method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83177"/>
            <a:ext cx="8596668" cy="403074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W</a:t>
            </a:r>
            <a:r>
              <a:rPr lang="en-US" sz="3200" b="1" dirty="0" smtClean="0">
                <a:latin typeface="Garamond" panose="02020404030301010803" pitchFamily="18" charset="0"/>
              </a:rPr>
              <a:t>rite down your 3 most important goals right now</a:t>
            </a:r>
            <a:endParaRPr lang="en-US" sz="3200" b="1" dirty="0">
              <a:latin typeface="Garamond" panose="02020404030301010803" pitchFamily="18" charset="0"/>
            </a:endParaRPr>
          </a:p>
          <a:p>
            <a:r>
              <a:rPr lang="en-US" sz="3200" b="1" dirty="0" smtClean="0">
                <a:latin typeface="Garamond" panose="02020404030301010803" pitchFamily="18" charset="0"/>
              </a:rPr>
              <a:t>How are your daily activities helping you achieve these goals?</a:t>
            </a:r>
          </a:p>
          <a:p>
            <a:r>
              <a:rPr lang="en-US" sz="3200" b="1" dirty="0" smtClean="0">
                <a:latin typeface="Garamond" panose="02020404030301010803" pitchFamily="18" charset="0"/>
              </a:rPr>
              <a:t>How are your daily activities hindering you from achieving these goals?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Checklist Planning Clipboard To Do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0"/>
            <a:ext cx="2483177" cy="24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You Are the Difference</a:t>
            </a:r>
            <a:endParaRPr lang="en-US" sz="4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 descr="What Christopher Peacocke means by 'Reflective Self-consciousness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" y="2160589"/>
            <a:ext cx="4681816" cy="361804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66457" y="1600201"/>
            <a:ext cx="6825343" cy="513805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You have to make the decision to make changes where you can to take back your time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2800" b="1" dirty="0" smtClean="0">
                <a:latin typeface="Garamond" panose="02020404030301010803" pitchFamily="18" charset="0"/>
              </a:rPr>
              <a:t>You feel a sense of accomplishment when you set goals and achieve them.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2800" b="1" dirty="0">
                <a:latin typeface="Garamond" panose="02020404030301010803" pitchFamily="18" charset="0"/>
              </a:rPr>
              <a:t>Identify low-hanging fruit. What are things that you can do differently to be more productive?</a:t>
            </a:r>
          </a:p>
          <a:p>
            <a:endParaRPr lang="en-US" sz="2800" dirty="0" smtClean="0">
              <a:latin typeface="Garamond" panose="02020404030301010803" pitchFamily="18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24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44285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Making Meetings Matter</a:t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1894114"/>
            <a:ext cx="8164285" cy="459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What would you rather do than attend a bad meeting?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1</a:t>
            </a:r>
            <a:r>
              <a:rPr lang="en-US" b="1" dirty="0" smtClean="0"/>
              <a:t>. </a:t>
            </a:r>
            <a:r>
              <a:rPr lang="en-US" sz="2800" b="1" dirty="0" smtClean="0">
                <a:latin typeface="Garamond" panose="02020404030301010803" pitchFamily="18" charset="0"/>
              </a:rPr>
              <a:t>Go to the dentist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2800" b="1" dirty="0" smtClean="0">
                <a:latin typeface="Garamond" panose="02020404030301010803" pitchFamily="18" charset="0"/>
              </a:rPr>
              <a:t>2. Talk politics at family dinner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2800" b="1" dirty="0" smtClean="0">
                <a:latin typeface="Garamond" panose="02020404030301010803" pitchFamily="18" charset="0"/>
              </a:rPr>
              <a:t>3. Watch C-Span in a waiting room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  <a:p>
            <a:r>
              <a:rPr lang="en-US" sz="2800" b="1" dirty="0" smtClean="0">
                <a:latin typeface="Garamond" panose="02020404030301010803" pitchFamily="18" charset="0"/>
              </a:rPr>
              <a:t>4. Call the cable company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Picture 4" descr="The Passive Experienced Member - Spark Consult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9" y="2133600"/>
            <a:ext cx="5508171" cy="390776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Clockwise,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What are the biggest meeting taboos?</a:t>
            </a:r>
            <a:endParaRPr lang="en-US" sz="4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230087"/>
            <a:ext cx="8596668" cy="54864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900" b="1" dirty="0" smtClean="0">
                <a:latin typeface="Garamond" panose="02020404030301010803" pitchFamily="18" charset="0"/>
              </a:rPr>
              <a:t>1. Arriving late</a:t>
            </a:r>
          </a:p>
          <a:p>
            <a:endParaRPr lang="en-US" sz="3900" b="1" dirty="0">
              <a:latin typeface="Garamond" panose="02020404030301010803" pitchFamily="18" charset="0"/>
            </a:endParaRPr>
          </a:p>
          <a:p>
            <a:r>
              <a:rPr lang="en-US" sz="3900" b="1" dirty="0" smtClean="0">
                <a:latin typeface="Garamond" panose="02020404030301010803" pitchFamily="18" charset="0"/>
              </a:rPr>
              <a:t>2. Cellphone Use</a:t>
            </a:r>
          </a:p>
          <a:p>
            <a:endParaRPr lang="en-US" sz="3900" b="1" dirty="0">
              <a:latin typeface="Garamond" panose="02020404030301010803" pitchFamily="18" charset="0"/>
            </a:endParaRPr>
          </a:p>
          <a:p>
            <a:r>
              <a:rPr lang="en-US" sz="3900" b="1" dirty="0" smtClean="0">
                <a:latin typeface="Garamond" panose="02020404030301010803" pitchFamily="18" charset="0"/>
              </a:rPr>
              <a:t>3. Interrupting</a:t>
            </a:r>
          </a:p>
          <a:p>
            <a:endParaRPr lang="en-US" sz="3900" b="1" dirty="0">
              <a:latin typeface="Garamond" panose="02020404030301010803" pitchFamily="18" charset="0"/>
            </a:endParaRPr>
          </a:p>
          <a:p>
            <a:r>
              <a:rPr lang="en-US" sz="3900" b="1" dirty="0" smtClean="0">
                <a:latin typeface="Garamond" panose="02020404030301010803" pitchFamily="18" charset="0"/>
              </a:rPr>
              <a:t>4. No Agenda</a:t>
            </a:r>
          </a:p>
          <a:p>
            <a:endParaRPr lang="en-US" sz="3900" b="1" dirty="0">
              <a:latin typeface="Garamond" panose="02020404030301010803" pitchFamily="18" charset="0"/>
            </a:endParaRPr>
          </a:p>
          <a:p>
            <a:r>
              <a:rPr lang="en-US" sz="3900" b="1" dirty="0" smtClean="0">
                <a:latin typeface="Garamond" panose="02020404030301010803" pitchFamily="18" charset="0"/>
              </a:rPr>
              <a:t>5. Eating Food</a:t>
            </a:r>
          </a:p>
        </p:txBody>
      </p:sp>
      <p:pic>
        <p:nvPicPr>
          <p:cNvPr id="7" name="Picture 6" descr="Red No Signal Free Stock Photo - Public Domain Pictures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4" y="1730829"/>
            <a:ext cx="3918857" cy="37742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Clockwise,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What are the biggest meeting challenges?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69571"/>
            <a:ext cx="8596668" cy="4571791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Garamond" panose="02020404030301010803" pitchFamily="18" charset="0"/>
              </a:rPr>
              <a:t>1</a:t>
            </a:r>
            <a:r>
              <a:rPr lang="en-US" b="1" dirty="0" smtClean="0"/>
              <a:t>. </a:t>
            </a:r>
            <a:r>
              <a:rPr lang="en-US" sz="2400" b="1" dirty="0" smtClean="0">
                <a:latin typeface="Garamond" panose="02020404030301010803" pitchFamily="18" charset="0"/>
              </a:rPr>
              <a:t>Off-topic conversations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2.One person dominating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3. Lack of clear next steps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4. Not starting on time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5. Tech/AV Issues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6" name="Picture 5" descr="Win10 AutoCorrect Frustration – Practical Help for Your Digital Life®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74" y="2307771"/>
            <a:ext cx="3902088" cy="336368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Clockwise,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Make Your Meetings Matter</a:t>
            </a:r>
            <a:br>
              <a:rPr lang="en-US" sz="4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en-US" sz="4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772239"/>
            <a:ext cx="8596668" cy="426912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b="1" dirty="0" smtClean="0">
                <a:latin typeface="Garamond" panose="02020404030301010803" pitchFamily="18" charset="0"/>
              </a:rPr>
              <a:t>Be clear about the purpose of your meeting</a:t>
            </a:r>
          </a:p>
          <a:p>
            <a:pPr marL="0" indent="0">
              <a:buNone/>
            </a:pPr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Identify the expected outcome(s) of the meeting</a:t>
            </a:r>
          </a:p>
          <a:p>
            <a:pPr marL="0" indent="0">
              <a:buNone/>
            </a:pPr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Prepare an agenda and send it to participants before the meeting</a:t>
            </a:r>
          </a:p>
          <a:p>
            <a:pPr marL="0" indent="0">
              <a:buNone/>
            </a:pPr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Start on time and end on time</a:t>
            </a:r>
            <a:endParaRPr lang="en-US" sz="2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Iocenters Conference Room Meeting · Free photo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07" y="1305089"/>
            <a:ext cx="2686639" cy="14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Make Your Meetings </a:t>
            </a: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Matter</a:t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7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b="1" dirty="0" smtClean="0">
                <a:latin typeface="Garamond" panose="02020404030301010803" pitchFamily="18" charset="0"/>
              </a:rPr>
              <a:t>Determine who or what voice is not represented. Should they be invited to the next meeting?</a:t>
            </a:r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If ground rules are needed, allow meeting participants to establish them at the beginning of the meeting. </a:t>
            </a:r>
          </a:p>
          <a:p>
            <a:r>
              <a:rPr lang="en-US" sz="2400" b="1" dirty="0" smtClean="0">
                <a:latin typeface="Garamond" panose="02020404030301010803" pitchFamily="18" charset="0"/>
              </a:rPr>
              <a:t>(i.e. No cell phones, time limits on same discussion topic, no side conversations)</a:t>
            </a:r>
          </a:p>
          <a:p>
            <a:r>
              <a:rPr lang="en-US" sz="2400" b="1" dirty="0" smtClean="0">
                <a:latin typeface="Garamond" panose="02020404030301010803" pitchFamily="18" charset="0"/>
              </a:rPr>
              <a:t>Create opportunities to get input from a number of meeting participants rather than only a few</a:t>
            </a:r>
          </a:p>
          <a:p>
            <a:r>
              <a:rPr lang="en-US" sz="2400" b="1" dirty="0">
                <a:latin typeface="Garamond" panose="02020404030301010803" pitchFamily="18" charset="0"/>
              </a:rPr>
              <a:t>Determine if a virtual option would be better </a:t>
            </a:r>
          </a:p>
          <a:p>
            <a:pPr marL="0" indent="0">
              <a:buNone/>
            </a:pPr>
            <a:endParaRPr lang="en-US" sz="2400" dirty="0" smtClean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Iocenters Conference Room Meeting · Free photo on Pixabay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02" y="1305090"/>
            <a:ext cx="2573344" cy="10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37194-0B66-81B9-58A9-C2AB42A3F0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85838"/>
            <a:ext cx="9501188" cy="555783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“If the first thing you do each morning is to eat a live frog, you can go through the day with the satisfaction of knowing that is probably the worst thing that is going to happen to you all day long.”</a:t>
            </a:r>
          </a:p>
          <a:p>
            <a:endParaRPr lang="en-US" dirty="0"/>
          </a:p>
          <a:p>
            <a:r>
              <a:rPr lang="en-US" sz="3600" b="1" dirty="0">
                <a:latin typeface="Garamond" panose="02020404030301010803" pitchFamily="18" charset="0"/>
              </a:rPr>
              <a:t>-- Mark Twain</a:t>
            </a:r>
          </a:p>
        </p:txBody>
      </p:sp>
    </p:spTree>
    <p:extLst>
      <p:ext uri="{BB962C8B-B14F-4D97-AF65-F5344CB8AC3E}">
        <p14:creationId xmlns:p14="http://schemas.microsoft.com/office/powerpoint/2010/main" val="24248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n´t procrastinate, and Eat that Fro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930400"/>
            <a:ext cx="3842656" cy="34301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Brian Tracy Eat That Frog : Brian Tracy : Free Download, Borrow, and ..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2" y="1930399"/>
            <a:ext cx="2971800" cy="3933505"/>
          </a:xfrm>
        </p:spPr>
      </p:pic>
    </p:spTree>
    <p:extLst>
      <p:ext uri="{BB962C8B-B14F-4D97-AF65-F5344CB8AC3E}">
        <p14:creationId xmlns:p14="http://schemas.microsoft.com/office/powerpoint/2010/main" val="376729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114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QUESTIONS??</a:t>
            </a:r>
            <a:endParaRPr lang="en-US" sz="6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 descr="buffer app | ETMOOC Blog Hu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86" y="1828798"/>
            <a:ext cx="3254827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A550-4173-5A23-EDDE-09640517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418666" cy="63341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Garamond" panose="02020404030301010803" pitchFamily="18" charset="0"/>
              </a:rPr>
              <a:t>Eat the Frog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4D647-46E5-78AB-3FCB-03DB73E1E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14057"/>
            <a:ext cx="4184035" cy="50868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>
                <a:latin typeface="Garamond" panose="02020404030301010803" pitchFamily="18" charset="0"/>
              </a:rPr>
              <a:t>Rule 1</a:t>
            </a:r>
          </a:p>
          <a:p>
            <a:r>
              <a:rPr lang="en-US" sz="3200" b="1" dirty="0">
                <a:latin typeface="Garamond" panose="02020404030301010803" pitchFamily="18" charset="0"/>
              </a:rPr>
              <a:t>If you have to eat two frogs, eat the ugliest one first</a:t>
            </a:r>
          </a:p>
          <a:p>
            <a:endParaRPr lang="en-US" sz="3200" b="1" dirty="0">
              <a:latin typeface="Garamond" panose="02020404030301010803" pitchFamily="18" charset="0"/>
            </a:endParaRPr>
          </a:p>
          <a:p>
            <a:r>
              <a:rPr lang="en-US" sz="3200" b="1" dirty="0">
                <a:latin typeface="Garamond" panose="02020404030301010803" pitchFamily="18" charset="0"/>
              </a:rPr>
              <a:t>If you have two tasks that need to be completed, start with the hardest one first</a:t>
            </a:r>
          </a:p>
          <a:p>
            <a:pPr marL="0" indent="0">
              <a:buNone/>
            </a:pPr>
            <a:endParaRPr lang="en-US" sz="3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aramond" panose="02020404030301010803" pitchFamily="18" charset="0"/>
              </a:rPr>
              <a:t>Tracy,B</a:t>
            </a:r>
            <a:r>
              <a:rPr lang="en-US" sz="2400" dirty="0">
                <a:latin typeface="Garamond" panose="02020404030301010803" pitchFamily="18" charset="0"/>
              </a:rPr>
              <a:t>.(2001). </a:t>
            </a:r>
            <a:r>
              <a:rPr lang="en-US" sz="2400" i="1" dirty="0">
                <a:latin typeface="Garamond" panose="02020404030301010803" pitchFamily="18" charset="0"/>
              </a:rPr>
              <a:t>Eat That Frog. Berrett-Koehler Publishers, Inc.</a:t>
            </a:r>
            <a:endParaRPr lang="en-US" sz="2600" i="1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7F757-F9D5-FCF8-70CB-0384BC132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7349" y="2157413"/>
            <a:ext cx="4184034" cy="4569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>
                <a:latin typeface="Garamond" panose="02020404030301010803" pitchFamily="18" charset="0"/>
              </a:rPr>
              <a:t>Rule 2</a:t>
            </a:r>
          </a:p>
          <a:p>
            <a:r>
              <a:rPr lang="en-US" sz="3200" b="1" dirty="0">
                <a:latin typeface="Garamond" panose="02020404030301010803" pitchFamily="18" charset="0"/>
              </a:rPr>
              <a:t>If you have to eat a live frog at all it doesn’t pay to sit and look at it for very long</a:t>
            </a:r>
          </a:p>
          <a:p>
            <a:endParaRPr lang="en-US" sz="3200" b="1" dirty="0">
              <a:latin typeface="Garamond" panose="02020404030301010803" pitchFamily="18" charset="0"/>
            </a:endParaRPr>
          </a:p>
          <a:p>
            <a:r>
              <a:rPr lang="en-US" sz="3200" b="1" dirty="0">
                <a:latin typeface="Garamond" panose="02020404030301010803" pitchFamily="18" charset="0"/>
              </a:rPr>
              <a:t>Do not procrastinate and wait until the last minute to complete a task</a:t>
            </a:r>
          </a:p>
        </p:txBody>
      </p:sp>
      <p:pic>
        <p:nvPicPr>
          <p:cNvPr id="5" name="Picture 4" descr="A frog on a leaf&#10;&#10;Description automatically generated">
            <a:extLst>
              <a:ext uri="{FF2B5EF4-FFF2-40B4-BE49-F238E27FC236}">
                <a16:creationId xmlns:a16="http://schemas.microsoft.com/office/drawing/2014/main" id="{02789E00-7DB1-9C9B-1B94-A9747E11EC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19253" y="609600"/>
            <a:ext cx="1954636" cy="12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A454-FE17-9013-38E3-BFA5810D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How do I </a:t>
            </a: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prioritize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my frogs?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68A0-57D7-B3F8-1BE6-9D579A5E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0174"/>
            <a:ext cx="8596668" cy="52187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Garamond" panose="02020404030301010803" pitchFamily="18" charset="0"/>
              </a:rPr>
              <a:t>There </a:t>
            </a:r>
            <a:r>
              <a:rPr lang="en-US" sz="2400" b="1" dirty="0">
                <a:latin typeface="Garamond" panose="02020404030301010803" pitchFamily="18" charset="0"/>
              </a:rPr>
              <a:t>will never be enough time in the day to do everything you need to do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Garamond" panose="02020404030301010803" pitchFamily="18" charset="0"/>
              </a:rPr>
              <a:t>If a task or activity has large potential consequences, it should be a top priority</a:t>
            </a:r>
          </a:p>
          <a:p>
            <a:pPr marL="0" indent="0">
              <a:buNone/>
            </a:pPr>
            <a:r>
              <a:rPr lang="en-US" sz="2400" b="1" dirty="0">
                <a:latin typeface="Garamond" panose="02020404030301010803" pitchFamily="18" charset="0"/>
              </a:rPr>
              <a:t>(i.e. Establishing a process to ensure </a:t>
            </a:r>
            <a:r>
              <a:rPr lang="en-US" sz="2400" b="1" dirty="0" smtClean="0">
                <a:latin typeface="Garamond" panose="02020404030301010803" pitchFamily="18" charset="0"/>
              </a:rPr>
              <a:t>phone calls are returned timely)</a:t>
            </a:r>
            <a:endParaRPr lang="en-US" sz="24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Garamond" panose="02020404030301010803" pitchFamily="18" charset="0"/>
              </a:rPr>
              <a:t>If a task can have large potential negative consequences if it is not done quickly, it should be a top priority</a:t>
            </a:r>
          </a:p>
          <a:p>
            <a:pPr marL="0" indent="0">
              <a:buNone/>
            </a:pPr>
            <a:r>
              <a:rPr lang="en-US" sz="2400" b="1" dirty="0">
                <a:latin typeface="Garamond" panose="02020404030301010803" pitchFamily="18" charset="0"/>
              </a:rPr>
              <a:t> (i.e. Responding to a customer that has contacted </a:t>
            </a:r>
            <a:r>
              <a:rPr lang="en-US" sz="2400" b="1" dirty="0" smtClean="0">
                <a:latin typeface="Garamond" panose="02020404030301010803" pitchFamily="18" charset="0"/>
              </a:rPr>
              <a:t>the Director or your supervisor)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frog on a leaf&#10;&#10;Description automatically generated">
            <a:extLst>
              <a:ext uri="{FF2B5EF4-FFF2-40B4-BE49-F238E27FC236}">
                <a16:creationId xmlns:a16="http://schemas.microsoft.com/office/drawing/2014/main" id="{D76E0448-E200-FD6E-BBC9-954C35B97F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012784" y="609599"/>
            <a:ext cx="1282974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020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The Importance of Planning</a:t>
            </a:r>
            <a:endParaRPr lang="en-US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11602"/>
            <a:ext cx="8596668" cy="47463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 panose="02020404030301010803" pitchFamily="18" charset="0"/>
              </a:rPr>
              <a:t>10% worth of planning, can save you 90% of time- Tracey, B.</a:t>
            </a:r>
          </a:p>
          <a:p>
            <a:pPr marL="0" indent="0">
              <a:buNone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r>
              <a:rPr lang="en-US" sz="2400" b="1" dirty="0">
                <a:latin typeface="Garamond" panose="02020404030301010803" pitchFamily="18" charset="0"/>
              </a:rPr>
              <a:t>Develop </a:t>
            </a:r>
            <a:r>
              <a:rPr lang="en-US" sz="2400" b="1" dirty="0" smtClean="0">
                <a:latin typeface="Garamond" panose="02020404030301010803" pitchFamily="18" charset="0"/>
              </a:rPr>
              <a:t>to-do lists </a:t>
            </a:r>
            <a:r>
              <a:rPr lang="en-US" sz="2400" b="1" dirty="0">
                <a:latin typeface="Garamond" panose="02020404030301010803" pitchFamily="18" charset="0"/>
              </a:rPr>
              <a:t>to </a:t>
            </a:r>
            <a:r>
              <a:rPr lang="en-US" sz="2400" b="1" dirty="0" smtClean="0">
                <a:latin typeface="Garamond" panose="02020404030301010803" pitchFamily="18" charset="0"/>
              </a:rPr>
              <a:t>help </a:t>
            </a:r>
            <a:r>
              <a:rPr lang="en-US" sz="2400" b="1" dirty="0">
                <a:latin typeface="Garamond" panose="02020404030301010803" pitchFamily="18" charset="0"/>
              </a:rPr>
              <a:t>keep track of what needs to be completed. Lists should be daily, weekly, monthly, and </a:t>
            </a:r>
            <a:r>
              <a:rPr lang="en-US" sz="2400" b="1" dirty="0" smtClean="0">
                <a:latin typeface="Garamond" panose="02020404030301010803" pitchFamily="18" charset="0"/>
              </a:rPr>
              <a:t>annually.</a:t>
            </a:r>
            <a:endParaRPr lang="en-US" sz="2400" b="1" dirty="0">
              <a:latin typeface="Garamond" panose="02020404030301010803" pitchFamily="18" charset="0"/>
            </a:endParaRP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Establish realistic deadlines and include time to accommodate for the unexpected. Working under pressure creates more stress and increases the potential for mistakes.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Establish goals and objectives for what you are hoping to accomplish. Identify who else needs to be involved to complete the task and include allowances for their scheduling challenges.</a:t>
            </a:r>
          </a:p>
          <a:p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business, success, planning, schedule, plan, stairs, board, drawing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95" y="1055802"/>
            <a:ext cx="2351104" cy="10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0981"/>
          </a:xfrm>
        </p:spPr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" y="609600"/>
            <a:ext cx="8851769" cy="5772346"/>
          </a:xfrm>
        </p:spPr>
      </p:pic>
    </p:spTree>
    <p:extLst>
      <p:ext uri="{BB962C8B-B14F-4D97-AF65-F5344CB8AC3E}">
        <p14:creationId xmlns:p14="http://schemas.microsoft.com/office/powerpoint/2010/main" val="8531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114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Reasons for Distractions at Work</a:t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According to a survey by UC-Irvine, the average office worker is interrupted every 11 minutes and it takes an average of 25 minutes to return to the original task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96067"/>
            <a:ext cx="8596668" cy="3968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latin typeface="Garamond" panose="02020404030301010803" pitchFamily="18" charset="0"/>
              </a:rPr>
              <a:t>1. Noise</a:t>
            </a:r>
          </a:p>
          <a:p>
            <a:endParaRPr lang="en-US" b="1" dirty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2. Phones and electronic devices</a:t>
            </a:r>
          </a:p>
          <a:p>
            <a:endParaRPr lang="en-US" b="1" dirty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3. Multi-tasking</a:t>
            </a:r>
          </a:p>
          <a:p>
            <a:endParaRPr lang="en-US" b="1" dirty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4. Interruptions (Colleagues, staff)</a:t>
            </a:r>
          </a:p>
          <a:p>
            <a:endParaRPr lang="en-US" b="1" dirty="0">
              <a:latin typeface="Garamond" panose="02020404030301010803" pitchFamily="18" charset="0"/>
            </a:endParaRPr>
          </a:p>
          <a:p>
            <a:r>
              <a:rPr lang="en-US" b="1" dirty="0" smtClean="0">
                <a:latin typeface="Garamond" panose="02020404030301010803" pitchFamily="18" charset="0"/>
              </a:rPr>
              <a:t>5. Clutter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World’s Messiest Office Cubicle Discovered in Colorado | Flickr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62" y="1140801"/>
            <a:ext cx="2168165" cy="9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How Can I Achieve Maximum Productivity?</a:t>
            </a:r>
            <a:endParaRPr lang="en-US" sz="3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632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Garamond" panose="02020404030301010803" pitchFamily="18" charset="0"/>
              </a:rPr>
              <a:t>1.</a:t>
            </a:r>
            <a:r>
              <a:rPr lang="en-US" sz="2800" dirty="0" smtClean="0">
                <a:latin typeface="Garamond" panose="02020404030301010803" pitchFamily="18" charset="0"/>
              </a:rPr>
              <a:t> </a:t>
            </a:r>
            <a:r>
              <a:rPr lang="en-US" sz="2800" b="1" dirty="0" smtClean="0">
                <a:latin typeface="Garamond" panose="02020404030301010803" pitchFamily="18" charset="0"/>
              </a:rPr>
              <a:t>What are the biggest frogs that I have to eat to make the greatest contribution to my agency? (What are my highest value activities?)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Garamond" panose="02020404030301010803" pitchFamily="18" charset="0"/>
              </a:rPr>
              <a:t>2. What can I and only I do that if done well will make a real difference?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Garamond" panose="02020404030301010803" pitchFamily="18" charset="0"/>
              </a:rPr>
              <a:t>3. What is my biggest frog of all at this moment?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HR and productivity : a really insoluble equatio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18" y="1099832"/>
            <a:ext cx="2487300" cy="11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Strategies to Minimize Distractions and Increase Productivity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2301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Garamond" panose="02020404030301010803" pitchFamily="18" charset="0"/>
              </a:rPr>
              <a:t>Identify specific times throughout the day to check and respond to email and phone messages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Garamond" panose="02020404030301010803" pitchFamily="18" charset="0"/>
              </a:rPr>
              <a:t>Make a deliberate effort for silence and use protected time when you do not answer the phone or have walk-in office traffic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Garamond" panose="02020404030301010803" pitchFamily="18" charset="0"/>
              </a:rPr>
              <a:t>Schedule “no-meeting” days weekly, bi-weekly or quarterly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Garamond" panose="02020404030301010803" pitchFamily="18" charset="0"/>
              </a:rPr>
              <a:t>Say “no” to things or activities that do not add value to your productivity or help you get the job done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1234</TotalTime>
  <Words>1016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Trebuchet MS</vt:lpstr>
      <vt:lpstr>Wingdings</vt:lpstr>
      <vt:lpstr>Wingdings 3</vt:lpstr>
      <vt:lpstr>Facet</vt:lpstr>
      <vt:lpstr>                Eat the Frog          Making Minutes Matter   </vt:lpstr>
      <vt:lpstr>PowerPoint Presentation</vt:lpstr>
      <vt:lpstr>Eat the Frog </vt:lpstr>
      <vt:lpstr>How do I prioritize my frogs?</vt:lpstr>
      <vt:lpstr>The Importance of Planning</vt:lpstr>
      <vt:lpstr>PowerPoint Presentation</vt:lpstr>
      <vt:lpstr>Reasons for Distractions at Work   According to a survey by UC-Irvine, the average office worker is interrupted every 11 minutes and it takes an average of 25 minutes to return to the original task</vt:lpstr>
      <vt:lpstr>How Can I Achieve Maximum Productivity?</vt:lpstr>
      <vt:lpstr>Strategies to Minimize Distractions and Increase Productivity</vt:lpstr>
      <vt:lpstr>Creative Procrastination</vt:lpstr>
      <vt:lpstr>                            Anytime you stop striving to                         to get                         better, you are bound to get wor                            worse.                                         -- Pat Riley                      -- Identify the most important things you do and make a plan to upgrade your skills in those areas  -- You can learn whatever skills you need to be more productive and effective</vt:lpstr>
      <vt:lpstr>Quick List Method</vt:lpstr>
      <vt:lpstr>You Are the Difference</vt:lpstr>
      <vt:lpstr>Making Meetings Matter   </vt:lpstr>
      <vt:lpstr>What would you rather do than attend a bad meeting?</vt:lpstr>
      <vt:lpstr>What are the biggest meeting taboos?</vt:lpstr>
      <vt:lpstr>What are the biggest meeting challenges?</vt:lpstr>
      <vt:lpstr>Make Your Meetings Matter </vt:lpstr>
      <vt:lpstr>Make Your Meetings Matter  </vt:lpstr>
      <vt:lpstr>PowerPoint Presentation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 the Frog Making Minutes Matter</dc:title>
  <dc:creator>tlttemoney@yahoo.com</dc:creator>
  <cp:lastModifiedBy>Tamara L. Temoney-Porter</cp:lastModifiedBy>
  <cp:revision>69</cp:revision>
  <cp:lastPrinted>2023-11-29T18:27:32Z</cp:lastPrinted>
  <dcterms:created xsi:type="dcterms:W3CDTF">2023-10-11T03:17:58Z</dcterms:created>
  <dcterms:modified xsi:type="dcterms:W3CDTF">2024-10-23T17:07:48Z</dcterms:modified>
</cp:coreProperties>
</file>