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3.xml" ContentType="application/vnd.openxmlformats-officedocument.theme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96" r:id="rId5"/>
  </p:sldMasterIdLst>
  <p:notesMasterIdLst>
    <p:notesMasterId r:id="rId34"/>
  </p:notesMasterIdLst>
  <p:sldIdLst>
    <p:sldId id="1207" r:id="rId6"/>
    <p:sldId id="1290" r:id="rId7"/>
    <p:sldId id="1279" r:id="rId8"/>
    <p:sldId id="1280" r:id="rId9"/>
    <p:sldId id="1281" r:id="rId10"/>
    <p:sldId id="1282" r:id="rId11"/>
    <p:sldId id="1287" r:id="rId12"/>
    <p:sldId id="1283" r:id="rId13"/>
    <p:sldId id="1284" r:id="rId14"/>
    <p:sldId id="1277" r:id="rId15"/>
    <p:sldId id="1233" r:id="rId16"/>
    <p:sldId id="1234" r:id="rId17"/>
    <p:sldId id="1265" r:id="rId18"/>
    <p:sldId id="1266" r:id="rId19"/>
    <p:sldId id="1267" r:id="rId20"/>
    <p:sldId id="1236" r:id="rId21"/>
    <p:sldId id="1268" r:id="rId22"/>
    <p:sldId id="1269" r:id="rId23"/>
    <p:sldId id="1270" r:id="rId24"/>
    <p:sldId id="1271" r:id="rId25"/>
    <p:sldId id="1272" r:id="rId26"/>
    <p:sldId id="1273" r:id="rId27"/>
    <p:sldId id="1275" r:id="rId28"/>
    <p:sldId id="1276" r:id="rId29"/>
    <p:sldId id="1288" r:id="rId30"/>
    <p:sldId id="1285" r:id="rId31"/>
    <p:sldId id="1106" r:id="rId32"/>
    <p:sldId id="1289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70"/>
    <a:srgbClr val="004176"/>
    <a:srgbClr val="004C8A"/>
    <a:srgbClr val="004E8E"/>
    <a:srgbClr val="753D0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6400" autoAdjust="0"/>
  </p:normalViewPr>
  <p:slideViewPr>
    <p:cSldViewPr snapToGrid="0">
      <p:cViewPr varScale="1">
        <p:scale>
          <a:sx n="63" d="100"/>
          <a:sy n="63" d="100"/>
        </p:scale>
        <p:origin x="1454" y="62"/>
      </p:cViewPr>
      <p:guideLst>
        <p:guide orient="horz" pos="218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4312"/>
    </p:cViewPr>
  </p:sorterViewPr>
  <p:notesViewPr>
    <p:cSldViewPr snapToGrid="0" showGuides="1">
      <p:cViewPr varScale="1">
        <p:scale>
          <a:sx n="81" d="100"/>
          <a:sy n="81" d="100"/>
        </p:scale>
        <p:origin x="389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gs" Target="tags/tag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08D80F-2624-416A-9924-A5B9FE47AC4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FE6B0-EFD0-49A2-823D-359D22EF8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34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Report Phishing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6B0-EFD0-49A2-823D-359D22EF8E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76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Procedures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Report Phishing Emails with the Outlook desktop application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6B0-EFD0-49A2-823D-359D22EF8E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19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Once the DSS Phish Alert has been selected, you may see the Processing Reporting message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6B0-EFD0-49A2-823D-359D22EF8E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54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Procedures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Report Phishing Emails with the Outlook desktop application</a:t>
            </a:r>
          </a:p>
          <a:p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Once completed, the worker should then receive this email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6B0-EFD0-49A2-823D-359D22EF8E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47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Procedures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Report Phishing Emails with the Outlook through Browser</a:t>
            </a:r>
          </a:p>
          <a:p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Select the email that you expect to be phishing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6B0-EFD0-49A2-823D-359D22EF8E1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44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Procedures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Report Phishing Emails with the Outlook through Browser</a:t>
            </a:r>
          </a:p>
          <a:p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 will then click on the four-dot app button that is within the email.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6B0-EFD0-49A2-823D-359D22EF8E1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912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Procedures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Report Phishing Emails with the Outlook through Browser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Then click on “Phish Alert”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6B0-EFD0-49A2-823D-359D22EF8E1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46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Procedures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Report Phishing Emails with the Outlook through Browser</a:t>
            </a:r>
          </a:p>
          <a:p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57A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Select the Phishing button and choose whether this is phishing/Suspicious or Spam/Junk.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6B0-EFD0-49A2-823D-359D22EF8E1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843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Procedures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Report Phishing Emails with the Outlook through Browser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6B0-EFD0-49A2-823D-359D22EF8E1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28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Procedures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Report Phishing Emails with the Outlook through Browser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6B0-EFD0-49A2-823D-359D22EF8E1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6603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Procedures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Report Phishing Emails with the Outlook through Browser</a:t>
            </a:r>
          </a:p>
          <a:p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57A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Once completed, the worker should then receive this email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6B0-EFD0-49A2-823D-359D22EF8E1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56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Report Phishing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6B0-EFD0-49A2-823D-359D22EF8E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687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9BA445-DD9F-4989-9F07-BDFB1B53B998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5251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6B0-EFD0-49A2-823D-359D22EF8E1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695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684AF-8316-331A-BF08-45F42B786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0BDC83-950C-6F79-2EFF-A1CA9715FE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6DF9CA-5258-8E91-D853-E3DC818AE8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Report Phishing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FCCF5-AB7F-1DA7-2E6A-2FBAA91C35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6B0-EFD0-49A2-823D-359D22EF8E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13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6B0-EFD0-49A2-823D-359D22EF8E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04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BCD13-E850-D139-D9DB-EE8FE1587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809291-3A4A-D281-0E92-65DC9C63B1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16E685-4852-0DD5-F7B6-1385D71C94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Report Phishing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0BA3D-AA1F-181D-8471-C89AF98C9B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6B0-EFD0-49A2-823D-359D22EF8E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34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Report Phishing Emails with Microsoft 365 Desktop and Web Applications</a:t>
            </a:r>
          </a:p>
          <a:p>
            <a:endParaRPr lang="en-US" dirty="0"/>
          </a:p>
          <a:p>
            <a:r>
              <a:rPr lang="en-US" dirty="0"/>
              <a:t>Purpose</a:t>
            </a:r>
          </a:p>
          <a:p>
            <a:pPr lvl="1"/>
            <a:r>
              <a:rPr lang="en-US" dirty="0"/>
              <a:t>This job aid is designed to demonstrate how to report phishing emails with the Outlook 365 desktop application and the web version of Outlook 365.</a:t>
            </a:r>
          </a:p>
          <a:p>
            <a:endParaRPr lang="en-US" dirty="0"/>
          </a:p>
          <a:p>
            <a:r>
              <a:rPr lang="en-US" dirty="0"/>
              <a:t>Responsibility</a:t>
            </a:r>
          </a:p>
          <a:p>
            <a:pPr lvl="1"/>
            <a:r>
              <a:rPr lang="en-US" dirty="0"/>
              <a:t>All Commonwealth of Virginia (COV) users using Outlook 365.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6B0-EFD0-49A2-823D-359D22EF8E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61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Procedures</a:t>
            </a:r>
            <a:br>
              <a:rPr lang="en-US" sz="1200" dirty="0"/>
            </a:br>
            <a:r>
              <a:rPr lang="en-US" sz="1200" dirty="0"/>
              <a:t>Report Phishing Emails with the Outlook desktop application</a:t>
            </a:r>
          </a:p>
          <a:p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Select the email that you expect to be phishing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6B0-EFD0-49A2-823D-359D22EF8E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13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Procedures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Report Phishing Emails with the Outlook desktop application</a:t>
            </a:r>
          </a:p>
          <a:p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 top of the screen you will see the phishing report button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6B0-EFD0-49A2-823D-359D22EF8E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66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Procedures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Report Phishing Emails with the Outlook desktop application</a:t>
            </a:r>
          </a:p>
          <a:p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Select the Phishing button and choose whether this is phishing/Suspicious or Spam/Junk.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FE6B0-EFD0-49A2-823D-359D22EF8E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00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73;p1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78;p18"/>
          <p:cNvSpPr/>
          <p:nvPr userDrawn="1"/>
        </p:nvSpPr>
        <p:spPr>
          <a:xfrm rot="10800000" flipH="1">
            <a:off x="0" y="-1"/>
            <a:ext cx="4838700" cy="3381494"/>
          </a:xfrm>
          <a:prstGeom prst="rtTriangle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78;p18"/>
          <p:cNvSpPr/>
          <p:nvPr userDrawn="1"/>
        </p:nvSpPr>
        <p:spPr>
          <a:xfrm rot="10800000" flipH="1">
            <a:off x="0" y="-151"/>
            <a:ext cx="4384314" cy="3063949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75;p18"/>
          <p:cNvSpPr/>
          <p:nvPr userDrawn="1"/>
        </p:nvSpPr>
        <p:spPr>
          <a:xfrm>
            <a:off x="1791997" y="3983496"/>
            <a:ext cx="8608006" cy="998748"/>
          </a:xfrm>
          <a:prstGeom prst="rect">
            <a:avLst/>
          </a:prstGeom>
          <a:solidFill>
            <a:srgbClr val="FFFFFF">
              <a:alpha val="82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75;p18"/>
          <p:cNvSpPr/>
          <p:nvPr userDrawn="1"/>
        </p:nvSpPr>
        <p:spPr>
          <a:xfrm>
            <a:off x="1791997" y="3983496"/>
            <a:ext cx="8608006" cy="1574928"/>
          </a:xfrm>
          <a:prstGeom prst="rect">
            <a:avLst/>
          </a:prstGeom>
          <a:solidFill>
            <a:srgbClr val="FFFFFF">
              <a:alpha val="82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1997" y="3983496"/>
            <a:ext cx="8608006" cy="990934"/>
          </a:xfrm>
        </p:spPr>
        <p:txBody>
          <a:bodyPr anchor="ctr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1997" y="5120640"/>
            <a:ext cx="8608006" cy="437784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Google Shape;179;p18"/>
          <p:cNvPicPr preferRelativeResize="0"/>
          <p:nvPr userDrawn="1"/>
        </p:nvPicPr>
        <p:blipFill rotWithShape="1">
          <a:blip r:embed="rId3">
            <a:alphaModFix/>
          </a:blip>
          <a:srcRect l="1662" r="1672"/>
          <a:stretch/>
        </p:blipFill>
        <p:spPr>
          <a:xfrm>
            <a:off x="140369" y="162426"/>
            <a:ext cx="2271418" cy="1249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6757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36298" y="342632"/>
            <a:ext cx="10919406" cy="990934"/>
          </a:xfrm>
          <a:noFill/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36298" y="1468835"/>
            <a:ext cx="10919406" cy="471372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182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25" y="6471080"/>
            <a:ext cx="1359536" cy="23452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36298" y="342632"/>
            <a:ext cx="10919406" cy="990934"/>
          </a:xfrm>
          <a:noFill/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6298" y="1468835"/>
            <a:ext cx="10919406" cy="471372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1106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36298" y="342632"/>
            <a:ext cx="10919406" cy="990934"/>
          </a:xfrm>
          <a:noFill/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36298" y="1468835"/>
            <a:ext cx="10919406" cy="471372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1110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36298" y="342632"/>
            <a:ext cx="10919406" cy="990934"/>
          </a:xfrm>
          <a:noFill/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36298" y="1468835"/>
            <a:ext cx="10919406" cy="471372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7619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36298" y="342632"/>
            <a:ext cx="10919406" cy="990934"/>
          </a:xfrm>
          <a:noFill/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36298" y="1468835"/>
            <a:ext cx="10919406" cy="471372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7321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25" y="6471080"/>
            <a:ext cx="1359536" cy="23452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36298" y="342632"/>
            <a:ext cx="10919406" cy="990934"/>
          </a:xfrm>
          <a:noFill/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6298" y="1468835"/>
            <a:ext cx="10919406" cy="471372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6769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36298" y="342632"/>
            <a:ext cx="10919406" cy="990934"/>
          </a:xfrm>
          <a:noFill/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36298" y="1468835"/>
            <a:ext cx="10919406" cy="471372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380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36298" y="342632"/>
            <a:ext cx="10919406" cy="990934"/>
          </a:xfrm>
          <a:noFill/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36298" y="1468835"/>
            <a:ext cx="10919406" cy="471372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3357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753D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36298" y="342632"/>
            <a:ext cx="10919406" cy="990934"/>
          </a:xfrm>
          <a:noFill/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36298" y="1468835"/>
            <a:ext cx="10919406" cy="471372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0885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213360" y="6309360"/>
            <a:ext cx="119786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36298" y="342632"/>
            <a:ext cx="10919406" cy="990934"/>
          </a:xfrm>
          <a:noFill/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36298" y="1468835"/>
            <a:ext cx="10919406" cy="471372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2027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0;p2" descr="shutterstock_429987889_edited.jpg"/>
          <p:cNvPicPr preferRelativeResize="0"/>
          <p:nvPr userDrawn="1"/>
        </p:nvPicPr>
        <p:blipFill rotWithShape="1">
          <a:blip r:embed="rId3">
            <a:alphaModFix/>
          </a:blip>
          <a:srcRect t="21799" b="23591"/>
          <a:stretch/>
        </p:blipFill>
        <p:spPr>
          <a:xfrm>
            <a:off x="0" y="650432"/>
            <a:ext cx="12192000" cy="62075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088882"/>
            <a:ext cx="10972800" cy="990934"/>
          </a:xfrm>
          <a:noFill/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392061"/>
            <a:ext cx="10972800" cy="437784"/>
          </a:xfrm>
          <a:noFill/>
        </p:spPr>
        <p:txBody>
          <a:bodyPr anchor="ctr"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8642"/>
            <a:ext cx="436091" cy="436091"/>
          </a:xfrm>
          <a:prstGeom prst="rect">
            <a:avLst/>
          </a:prstGeom>
        </p:spPr>
      </p:pic>
      <p:sp>
        <p:nvSpPr>
          <p:cNvPr id="18" name="Google Shape;18;p2"/>
          <p:cNvSpPr txBox="1"/>
          <p:nvPr userDrawn="1"/>
        </p:nvSpPr>
        <p:spPr>
          <a:xfrm>
            <a:off x="1310584" y="118642"/>
            <a:ext cx="998100" cy="436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Division</a:t>
            </a:r>
            <a:endParaRPr sz="1200" b="1" dirty="0"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grpSp>
        <p:nvGrpSpPr>
          <p:cNvPr id="20" name="Google Shape;266;p31"/>
          <p:cNvGrpSpPr/>
          <p:nvPr userDrawn="1"/>
        </p:nvGrpSpPr>
        <p:grpSpPr>
          <a:xfrm flipV="1">
            <a:off x="609600" y="1901717"/>
            <a:ext cx="951203" cy="51894"/>
            <a:chOff x="4580561" y="2589004"/>
            <a:chExt cx="1064464" cy="25200"/>
          </a:xfrm>
        </p:grpSpPr>
        <p:sp>
          <p:nvSpPr>
            <p:cNvPr id="21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44082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23950" y="1406525"/>
            <a:ext cx="8039100" cy="2765425"/>
          </a:xfrm>
        </p:spPr>
        <p:txBody>
          <a:bodyPr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7949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23950" y="1406525"/>
            <a:ext cx="8039100" cy="2765425"/>
          </a:xfrm>
        </p:spPr>
        <p:txBody>
          <a:bodyPr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36109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23950" y="1406525"/>
            <a:ext cx="8039100" cy="2765425"/>
          </a:xfrm>
        </p:spPr>
        <p:txBody>
          <a:bodyPr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57250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23950" y="1406525"/>
            <a:ext cx="8039100" cy="2765425"/>
          </a:xfrm>
        </p:spPr>
        <p:txBody>
          <a:bodyPr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32729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23950" y="1406525"/>
            <a:ext cx="8039100" cy="2765425"/>
          </a:xfrm>
        </p:spPr>
        <p:txBody>
          <a:bodyPr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4012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23950" y="1406525"/>
            <a:ext cx="8039100" cy="2765425"/>
          </a:xfrm>
        </p:spPr>
        <p:txBody>
          <a:bodyPr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2144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23950" y="1406525"/>
            <a:ext cx="8039100" cy="2765425"/>
          </a:xfrm>
        </p:spPr>
        <p:txBody>
          <a:bodyPr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86916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23950" y="1406525"/>
            <a:ext cx="8039100" cy="2765425"/>
          </a:xfrm>
        </p:spPr>
        <p:txBody>
          <a:bodyPr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61723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23950" y="1406525"/>
            <a:ext cx="8039100" cy="2765425"/>
          </a:xfrm>
        </p:spPr>
        <p:txBody>
          <a:bodyPr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33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53D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23950" y="1406525"/>
            <a:ext cx="8039100" cy="2765425"/>
          </a:xfrm>
        </p:spPr>
        <p:txBody>
          <a:bodyPr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4912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13;p24"/>
          <p:cNvSpPr/>
          <p:nvPr userDrawn="1"/>
        </p:nvSpPr>
        <p:spPr>
          <a:xfrm>
            <a:off x="-1" y="-1"/>
            <a:ext cx="12191993" cy="6858001"/>
          </a:xfrm>
          <a:prstGeom prst="rect">
            <a:avLst/>
          </a:prstGeom>
          <a:solidFill>
            <a:srgbClr val="0057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609600" y="2069358"/>
            <a:ext cx="11077575" cy="2883642"/>
          </a:xfrm>
        </p:spPr>
        <p:txBody>
          <a:bodyPr anchor="t">
            <a:normAutofit/>
          </a:bodyPr>
          <a:lstStyle>
            <a:lvl1pPr algn="l">
              <a:defRPr sz="5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0" name="Google Shape;266;p31"/>
          <p:cNvGrpSpPr/>
          <p:nvPr userDrawn="1"/>
        </p:nvGrpSpPr>
        <p:grpSpPr>
          <a:xfrm flipV="1">
            <a:off x="609600" y="1901717"/>
            <a:ext cx="951203" cy="51894"/>
            <a:chOff x="4580561" y="2589004"/>
            <a:chExt cx="1064464" cy="25200"/>
          </a:xfrm>
        </p:grpSpPr>
        <p:sp>
          <p:nvSpPr>
            <p:cNvPr id="21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655087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069358"/>
            <a:ext cx="11201399" cy="2883642"/>
          </a:xfrm>
        </p:spPr>
        <p:txBody>
          <a:bodyPr anchor="t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5120640"/>
            <a:ext cx="11201399" cy="437784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grpSp>
        <p:nvGrpSpPr>
          <p:cNvPr id="9" name="Google Shape;266;p31"/>
          <p:cNvGrpSpPr/>
          <p:nvPr userDrawn="1"/>
        </p:nvGrpSpPr>
        <p:grpSpPr>
          <a:xfrm flipV="1">
            <a:off x="609600" y="1901718"/>
            <a:ext cx="951203" cy="51894"/>
            <a:chOff x="4580561" y="2589004"/>
            <a:chExt cx="1064464" cy="25200"/>
          </a:xfrm>
        </p:grpSpPr>
        <p:sp>
          <p:nvSpPr>
            <p:cNvPr id="10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91551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64;p31"/>
          <p:cNvPicPr preferRelativeResize="0"/>
          <p:nvPr userDrawn="1"/>
        </p:nvPicPr>
        <p:blipFill rotWithShape="1">
          <a:blip r:embed="rId3">
            <a:alphaModFix amt="30000"/>
          </a:blip>
          <a:srcRect t="11826" b="11826"/>
          <a:stretch/>
        </p:blipFill>
        <p:spPr>
          <a:xfrm>
            <a:off x="0" y="674050"/>
            <a:ext cx="12145611" cy="427895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100" y="2069358"/>
            <a:ext cx="11391899" cy="28836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0" y="5120640"/>
            <a:ext cx="11391899" cy="43778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4" name="Google Shape;266;p31"/>
          <p:cNvGrpSpPr/>
          <p:nvPr userDrawn="1"/>
        </p:nvGrpSpPr>
        <p:grpSpPr>
          <a:xfrm flipV="1">
            <a:off x="419100" y="1901717"/>
            <a:ext cx="951203" cy="51894"/>
            <a:chOff x="4580561" y="2589004"/>
            <a:chExt cx="1064464" cy="25200"/>
          </a:xfrm>
        </p:grpSpPr>
        <p:sp>
          <p:nvSpPr>
            <p:cNvPr id="15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51" y="118642"/>
            <a:ext cx="436091" cy="436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8742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13;p24"/>
          <p:cNvSpPr/>
          <p:nvPr userDrawn="1"/>
        </p:nvSpPr>
        <p:spPr>
          <a:xfrm>
            <a:off x="-1" y="-1"/>
            <a:ext cx="12191993" cy="1702799"/>
          </a:xfrm>
          <a:prstGeom prst="rect">
            <a:avLst/>
          </a:prstGeom>
          <a:solidFill>
            <a:srgbClr val="0057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539" y="365125"/>
            <a:ext cx="11308922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39" y="1904999"/>
            <a:ext cx="11308922" cy="4271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Google Shape;220;p24"/>
          <p:cNvSpPr/>
          <p:nvPr userDrawn="1"/>
        </p:nvSpPr>
        <p:spPr>
          <a:xfrm>
            <a:off x="0" y="1662456"/>
            <a:ext cx="7560000" cy="50400"/>
          </a:xfrm>
          <a:prstGeom prst="rect">
            <a:avLst/>
          </a:prstGeom>
          <a:solidFill>
            <a:srgbClr val="F580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20;p24"/>
          <p:cNvSpPr/>
          <p:nvPr userDrawn="1"/>
        </p:nvSpPr>
        <p:spPr>
          <a:xfrm>
            <a:off x="7505700" y="1662456"/>
            <a:ext cx="4686300" cy="5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432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13;p24"/>
          <p:cNvSpPr/>
          <p:nvPr userDrawn="1"/>
        </p:nvSpPr>
        <p:spPr>
          <a:xfrm>
            <a:off x="-1" y="-1"/>
            <a:ext cx="12191993" cy="1702799"/>
          </a:xfrm>
          <a:prstGeom prst="rect">
            <a:avLst/>
          </a:prstGeom>
          <a:solidFill>
            <a:srgbClr val="0057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539" y="365125"/>
            <a:ext cx="11308922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39" y="1904999"/>
            <a:ext cx="11308922" cy="4271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Google Shape;220;p24"/>
          <p:cNvSpPr/>
          <p:nvPr userDrawn="1"/>
        </p:nvSpPr>
        <p:spPr>
          <a:xfrm>
            <a:off x="0" y="1662456"/>
            <a:ext cx="7560000" cy="50400"/>
          </a:xfrm>
          <a:prstGeom prst="rect">
            <a:avLst/>
          </a:prstGeom>
          <a:solidFill>
            <a:srgbClr val="F580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220;p24"/>
          <p:cNvSpPr/>
          <p:nvPr userDrawn="1"/>
        </p:nvSpPr>
        <p:spPr>
          <a:xfrm>
            <a:off x="7505700" y="1662456"/>
            <a:ext cx="4686300" cy="5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235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00;p22"/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rgbClr val="0057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3716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457200"/>
            <a:ext cx="6334297" cy="577613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40221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5" name="Google Shape;266;p31"/>
          <p:cNvGrpSpPr/>
          <p:nvPr userDrawn="1"/>
        </p:nvGrpSpPr>
        <p:grpSpPr>
          <a:xfrm flipV="1">
            <a:off x="419100" y="531067"/>
            <a:ext cx="951203" cy="51894"/>
            <a:chOff x="4580561" y="2589004"/>
            <a:chExt cx="1064464" cy="25200"/>
          </a:xfrm>
        </p:grpSpPr>
        <p:sp>
          <p:nvSpPr>
            <p:cNvPr id="16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191541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2677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Google Shape;200;p22"/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rgbClr val="0057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3716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3657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5" name="Google Shape;266;p31"/>
          <p:cNvGrpSpPr/>
          <p:nvPr userDrawn="1"/>
        </p:nvGrpSpPr>
        <p:grpSpPr>
          <a:xfrm flipV="1">
            <a:off x="419100" y="531067"/>
            <a:ext cx="951203" cy="51894"/>
            <a:chOff x="4580561" y="2589004"/>
            <a:chExt cx="1064464" cy="25200"/>
          </a:xfrm>
        </p:grpSpPr>
        <p:sp>
          <p:nvSpPr>
            <p:cNvPr id="16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1312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64;p31"/>
          <p:cNvPicPr preferRelativeResize="0"/>
          <p:nvPr userDrawn="1"/>
        </p:nvPicPr>
        <p:blipFill rotWithShape="1">
          <a:blip r:embed="rId3">
            <a:alphaModFix amt="30000"/>
          </a:blip>
          <a:srcRect t="11826" b="11826"/>
          <a:stretch/>
        </p:blipFill>
        <p:spPr>
          <a:xfrm>
            <a:off x="0" y="674050"/>
            <a:ext cx="12145611" cy="427895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100" y="2069358"/>
            <a:ext cx="11391899" cy="28836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0" y="5120640"/>
            <a:ext cx="11391899" cy="43778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4" name="Google Shape;266;p31"/>
          <p:cNvGrpSpPr/>
          <p:nvPr userDrawn="1"/>
        </p:nvGrpSpPr>
        <p:grpSpPr>
          <a:xfrm flipV="1">
            <a:off x="419100" y="1901717"/>
            <a:ext cx="951203" cy="51894"/>
            <a:chOff x="4580561" y="2589004"/>
            <a:chExt cx="1064464" cy="25200"/>
          </a:xfrm>
        </p:grpSpPr>
        <p:sp>
          <p:nvSpPr>
            <p:cNvPr id="15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51" y="118642"/>
            <a:ext cx="436091" cy="436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2880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05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2677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Google Shape;200;p22"/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rgbClr val="0057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54305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411502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20" name="Google Shape;266;p31"/>
          <p:cNvGrpSpPr/>
          <p:nvPr userDrawn="1"/>
        </p:nvGrpSpPr>
        <p:grpSpPr>
          <a:xfrm flipV="1">
            <a:off x="419100" y="531067"/>
            <a:ext cx="951203" cy="51894"/>
            <a:chOff x="4580561" y="2589004"/>
            <a:chExt cx="1064464" cy="25200"/>
          </a:xfrm>
        </p:grpSpPr>
        <p:sp>
          <p:nvSpPr>
            <p:cNvPr id="21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04495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00;p22"/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371600"/>
          </a:xfrm>
        </p:spPr>
        <p:txBody>
          <a:bodyPr anchor="ctr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457200"/>
            <a:ext cx="6334297" cy="577613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3657803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27" name="Google Shape;266;p31"/>
          <p:cNvGrpSpPr/>
          <p:nvPr userDrawn="1"/>
        </p:nvGrpSpPr>
        <p:grpSpPr>
          <a:xfrm flipV="1">
            <a:off x="419100" y="531067"/>
            <a:ext cx="951203" cy="51894"/>
            <a:chOff x="4580561" y="2589004"/>
            <a:chExt cx="1064464" cy="25200"/>
          </a:xfrm>
        </p:grpSpPr>
        <p:sp>
          <p:nvSpPr>
            <p:cNvPr id="28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37812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00;p22"/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37160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457200"/>
            <a:ext cx="6334297" cy="577613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3657803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27" name="Google Shape;266;p31"/>
          <p:cNvGrpSpPr/>
          <p:nvPr userDrawn="1"/>
        </p:nvGrpSpPr>
        <p:grpSpPr>
          <a:xfrm flipV="1">
            <a:off x="419100" y="531067"/>
            <a:ext cx="951203" cy="51894"/>
            <a:chOff x="4580561" y="2589004"/>
            <a:chExt cx="1064464" cy="25200"/>
          </a:xfrm>
        </p:grpSpPr>
        <p:sp>
          <p:nvSpPr>
            <p:cNvPr id="28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5170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36298" y="1618982"/>
            <a:ext cx="10919406" cy="990934"/>
          </a:xfrm>
          <a:noFill/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5" name="Google Shape;266;p31"/>
          <p:cNvGrpSpPr/>
          <p:nvPr userDrawn="1"/>
        </p:nvGrpSpPr>
        <p:grpSpPr>
          <a:xfrm flipV="1">
            <a:off x="636298" y="1431817"/>
            <a:ext cx="951203" cy="51894"/>
            <a:chOff x="4580561" y="2589004"/>
            <a:chExt cx="1064464" cy="25200"/>
          </a:xfrm>
        </p:grpSpPr>
        <p:sp>
          <p:nvSpPr>
            <p:cNvPr id="6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6298" y="2745186"/>
            <a:ext cx="10919406" cy="336351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Google Shape;45;p5"/>
          <p:cNvSpPr/>
          <p:nvPr userDrawn="1"/>
        </p:nvSpPr>
        <p:spPr>
          <a:xfrm>
            <a:off x="0" y="0"/>
            <a:ext cx="12192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3400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673375"/>
            <a:ext cx="12192000" cy="61846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084" y="1406525"/>
            <a:ext cx="8465965" cy="2765425"/>
          </a:xfrm>
        </p:spPr>
        <p:txBody>
          <a:bodyPr>
            <a:normAutofit/>
          </a:bodyPr>
          <a:lstStyle>
            <a:lvl1pPr>
              <a:defRPr sz="7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Google Shape;45;p5"/>
          <p:cNvSpPr/>
          <p:nvPr userDrawn="1"/>
        </p:nvSpPr>
        <p:spPr>
          <a:xfrm>
            <a:off x="0" y="-1"/>
            <a:ext cx="12192000" cy="67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85" y="118642"/>
            <a:ext cx="436091" cy="436091"/>
          </a:xfrm>
          <a:prstGeom prst="rect">
            <a:avLst/>
          </a:prstGeom>
        </p:spPr>
      </p:pic>
      <p:sp>
        <p:nvSpPr>
          <p:cNvPr id="10" name="Google Shape;18;p2"/>
          <p:cNvSpPr txBox="1"/>
          <p:nvPr userDrawn="1"/>
        </p:nvSpPr>
        <p:spPr>
          <a:xfrm>
            <a:off x="1398068" y="118642"/>
            <a:ext cx="1398919" cy="436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latin typeface="+mn-lt"/>
                <a:ea typeface="Source Sans Pro"/>
                <a:cs typeface="Source Sans Pro"/>
                <a:sym typeface="Source Sans Pro"/>
              </a:rPr>
              <a:t>Division</a:t>
            </a:r>
            <a:endParaRPr sz="1200" b="1" dirty="0">
              <a:latin typeface="+mn-lt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364796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36298" y="342632"/>
            <a:ext cx="10919406" cy="990934"/>
          </a:xfrm>
          <a:noFill/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6298" y="1468835"/>
            <a:ext cx="10919406" cy="471372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8817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1539" y="365125"/>
            <a:ext cx="113089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539" y="1825625"/>
            <a:ext cx="1130892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25" y="6471080"/>
            <a:ext cx="1359536" cy="234520"/>
          </a:xfrm>
          <a:prstGeom prst="rect">
            <a:avLst/>
          </a:prstGeom>
        </p:spPr>
      </p:pic>
    </p:spTree>
    <p:custDataLst>
      <p:tags r:id="rId33"/>
    </p:custDataLst>
    <p:extLst>
      <p:ext uri="{BB962C8B-B14F-4D97-AF65-F5344CB8AC3E}">
        <p14:creationId xmlns:p14="http://schemas.microsoft.com/office/powerpoint/2010/main" val="236583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70" r:id="rId4"/>
    <p:sldLayoutId id="2147483669" r:id="rId5"/>
    <p:sldLayoutId id="2147483714" r:id="rId6"/>
    <p:sldLayoutId id="2147483664" r:id="rId7"/>
    <p:sldLayoutId id="2147483684" r:id="rId8"/>
    <p:sldLayoutId id="2147483674" r:id="rId9"/>
    <p:sldLayoutId id="2147483675" r:id="rId10"/>
    <p:sldLayoutId id="2147483683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68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  <p:sldLayoutId id="2147483694" r:id="rId29"/>
    <p:sldLayoutId id="2147483671" r:id="rId30"/>
    <p:sldLayoutId id="2147483712" r:id="rId3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ranklin Gothic Demi Cond" panose="020B07060304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2"/>
          </a:solidFill>
          <a:latin typeface="Calisto MT" panose="02040603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41539" y="365125"/>
            <a:ext cx="113089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41539" y="1825625"/>
            <a:ext cx="1130892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25" y="6471080"/>
            <a:ext cx="1359536" cy="23452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2FADF6D-ED91-B230-6C3C-1C3FEE06E2A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57" y="6390218"/>
            <a:ext cx="904443" cy="315382"/>
          </a:xfrm>
          <a:prstGeom prst="rect">
            <a:avLst/>
          </a:prstGeom>
        </p:spPr>
      </p:pic>
    </p:spTree>
    <p:custDataLst>
      <p:tags r:id="rId8"/>
    </p:custDataLst>
    <p:extLst>
      <p:ext uri="{BB962C8B-B14F-4D97-AF65-F5344CB8AC3E}">
        <p14:creationId xmlns:p14="http://schemas.microsoft.com/office/powerpoint/2010/main" val="29941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695" r:id="rId2"/>
    <p:sldLayoutId id="2147483709" r:id="rId3"/>
    <p:sldLayoutId id="2147483710" r:id="rId4"/>
    <p:sldLayoutId id="2147483711" r:id="rId5"/>
    <p:sldLayoutId id="214748371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Calisto MT" panose="02040603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Calisto MT" panose="02040603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Calisto MT" panose="02040603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6.xml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9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7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3.xml"/><Relationship Id="rId4" Type="http://schemas.openxmlformats.org/officeDocument/2006/relationships/image" Target="../media/image34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8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BPRO POSSESS Security Discussion/QA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1FF7CD3-ABCF-DE91-4700-A324F7CB3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8" y="5558424"/>
            <a:ext cx="1362075" cy="476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4AC5DB-8F3E-E96C-CC4C-C1B1AC02148B}"/>
              </a:ext>
            </a:extLst>
          </p:cNvPr>
          <p:cNvSpPr txBox="1"/>
          <p:nvPr/>
        </p:nvSpPr>
        <p:spPr>
          <a:xfrm>
            <a:off x="7929797" y="5558424"/>
            <a:ext cx="16712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Barry Davis</a:t>
            </a:r>
            <a:br>
              <a:rPr lang="en-US" dirty="0"/>
            </a:br>
            <a:r>
              <a:rPr lang="en-US" dirty="0"/>
              <a:t>Steve McCauley</a:t>
            </a:r>
          </a:p>
          <a:p>
            <a:r>
              <a:rPr lang="en-US" dirty="0"/>
              <a:t>4/29/2025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549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D6854-3C3E-4034-93A2-127C09E7E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A45F-777C-4A54-AFE5-C6A9558B06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Report Phishing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8681C62-1EFB-20A2-6FF3-09732DED8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8" y="5558424"/>
            <a:ext cx="1362075" cy="476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678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E744F-F673-83E7-6735-B0B7F6B79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 Phishing Emails with Microsoft 365 Desktop and Web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63437-0FED-EDE3-C27A-66EF7607E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Purpose</a:t>
            </a:r>
          </a:p>
          <a:p>
            <a:pPr lvl="1"/>
            <a:r>
              <a:rPr lang="en-US" dirty="0"/>
              <a:t>This job aid is designed to demonstrate how to report phishing emails with the Outlook 365 desktop application and the web version of Outlook 365.</a:t>
            </a:r>
          </a:p>
          <a:p>
            <a:endParaRPr lang="en-US" dirty="0"/>
          </a:p>
          <a:p>
            <a:r>
              <a:rPr lang="en-US" dirty="0"/>
              <a:t>Responsibility</a:t>
            </a:r>
          </a:p>
          <a:p>
            <a:pPr lvl="1"/>
            <a:r>
              <a:rPr lang="en-US" dirty="0"/>
              <a:t>All Commonwealth of Virginia (COV) users using Outlook 365.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6781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24000" t="37000" r="26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92096-B8EC-B846-623C-AD45B2BAF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Procedures</a:t>
            </a:r>
            <a:br>
              <a:rPr lang="en-US" sz="3200" dirty="0"/>
            </a:br>
            <a:r>
              <a:rPr lang="en-US" sz="3200" dirty="0"/>
              <a:t>Report Phishing Emails with the Outlook desktop application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58F6F5-397C-DA68-F3B6-1B1474F0D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539" y="1904999"/>
            <a:ext cx="11308922" cy="165735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Select the email that you suspect to be Phishing or Spam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0479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36000" t="36000" r="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6099D-E60B-8FB3-FBA2-8408E00A6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Procedures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Report Phishing Emails with the Outlook desktop application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B1F7C-7F64-A214-1955-7ABA0E38A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539" y="1905000"/>
            <a:ext cx="3911386" cy="4476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On the Ribbon, select the Phish Alert Report button </a:t>
            </a:r>
          </a:p>
        </p:txBody>
      </p:sp>
    </p:spTree>
    <p:extLst>
      <p:ext uri="{BB962C8B-B14F-4D97-AF65-F5344CB8AC3E}">
        <p14:creationId xmlns:p14="http://schemas.microsoft.com/office/powerpoint/2010/main" val="2888709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17000" t="41000" r="14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D5056-11F6-4FED-F0CB-47F8DDD5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Procedures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Report Phishing Emails with the Outlook desktop application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DBB31-D10E-3341-5DDB-7BD0753EC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876425"/>
            <a:ext cx="3962400" cy="427823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Select </a:t>
            </a:r>
          </a:p>
          <a:p>
            <a:r>
              <a:rPr lang="en-US" dirty="0"/>
              <a:t>Phishing or Suspicious</a:t>
            </a:r>
          </a:p>
          <a:p>
            <a:pPr marL="0" indent="0">
              <a:buNone/>
            </a:pPr>
            <a:r>
              <a:rPr lang="en-US" dirty="0"/>
              <a:t>or</a:t>
            </a:r>
          </a:p>
          <a:p>
            <a:r>
              <a:rPr lang="en-US" dirty="0"/>
              <a:t>Spam or Junk.</a:t>
            </a:r>
          </a:p>
        </p:txBody>
      </p:sp>
    </p:spTree>
    <p:extLst>
      <p:ext uri="{BB962C8B-B14F-4D97-AF65-F5344CB8AC3E}">
        <p14:creationId xmlns:p14="http://schemas.microsoft.com/office/powerpoint/2010/main" val="2529495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23000" t="44000" r="2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B117D-A4F5-86FE-D2F1-734A86860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539" y="318716"/>
            <a:ext cx="11308922" cy="1325563"/>
          </a:xfrm>
        </p:spPr>
        <p:txBody>
          <a:bodyPr/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Procedures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Report Phishing Emails with the Outlook desktop application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E3BCE-2FA7-643B-75B4-F6F3FD779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876425"/>
            <a:ext cx="3962400" cy="427823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Select </a:t>
            </a:r>
          </a:p>
          <a:p>
            <a:r>
              <a:rPr lang="en-US" dirty="0"/>
              <a:t>DSS Phish Alert</a:t>
            </a:r>
          </a:p>
        </p:txBody>
      </p:sp>
    </p:spTree>
    <p:extLst>
      <p:ext uri="{BB962C8B-B14F-4D97-AF65-F5344CB8AC3E}">
        <p14:creationId xmlns:p14="http://schemas.microsoft.com/office/powerpoint/2010/main" val="3910410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l="32000" t="44000" r="22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D9050-71BF-98EC-FE08-A7391ADFD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539" y="174442"/>
            <a:ext cx="11308922" cy="1325563"/>
          </a:xfrm>
        </p:spPr>
        <p:txBody>
          <a:bodyPr/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Procedures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Report Phishing Emails with the Outlook desktop application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3464D-F77F-2BD2-A57A-7029D1E42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876425"/>
            <a:ext cx="3800475" cy="427823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Once the DSS Phish Alert button has been selected, you may see the Processing Reporting message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5168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6000" t="48000" r="21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D81CD-4276-949B-F02F-19162DE02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Procedures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Report Phishing Emails with the Outlook desktop application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BB78E-8482-8846-284B-98CD582A2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539" y="2114550"/>
            <a:ext cx="11308922" cy="12001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Once completed, you should receive an email like this</a:t>
            </a:r>
          </a:p>
        </p:txBody>
      </p:sp>
    </p:spTree>
    <p:extLst>
      <p:ext uri="{BB962C8B-B14F-4D97-AF65-F5344CB8AC3E}">
        <p14:creationId xmlns:p14="http://schemas.microsoft.com/office/powerpoint/2010/main" val="4116261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23000" t="39000" r="1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44F0F-3B32-C198-C66B-30B7F7069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Procedures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Report Phishing Emails with the Outlook through Browser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8747E-4F9A-2E0F-58FF-5B0611052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539" y="1905000"/>
            <a:ext cx="11308922" cy="132556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Select the email that you suspect to be Phishing or Spam</a:t>
            </a:r>
          </a:p>
        </p:txBody>
      </p:sp>
    </p:spTree>
    <p:extLst>
      <p:ext uri="{BB962C8B-B14F-4D97-AF65-F5344CB8AC3E}">
        <p14:creationId xmlns:p14="http://schemas.microsoft.com/office/powerpoint/2010/main" val="1845748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38000" t="40000" r="9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DB361-356B-6FB0-B7D5-67772CB3B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539" y="221052"/>
            <a:ext cx="11308922" cy="1325563"/>
          </a:xfrm>
        </p:spPr>
        <p:txBody>
          <a:bodyPr/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Procedures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Report Phishing Emails with the Outlook through Browser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0B60D-2759-C350-B101-F0587DA30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You will then click on the four-dot app button within the email.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You may also see the </a:t>
            </a:r>
          </a:p>
          <a:p>
            <a:pPr marL="0" indent="0">
              <a:buNone/>
            </a:pPr>
            <a:r>
              <a:rPr lang="en-US" dirty="0"/>
              <a:t>Phish Alert Report button </a:t>
            </a:r>
          </a:p>
          <a:p>
            <a:pPr marL="0" indent="0">
              <a:buNone/>
            </a:pPr>
            <a:r>
              <a:rPr lang="en-US" dirty="0"/>
              <a:t>In the menu.</a:t>
            </a:r>
          </a:p>
        </p:txBody>
      </p:sp>
    </p:spTree>
    <p:extLst>
      <p:ext uri="{BB962C8B-B14F-4D97-AF65-F5344CB8AC3E}">
        <p14:creationId xmlns:p14="http://schemas.microsoft.com/office/powerpoint/2010/main" val="2442170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ISRM within VDSS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1FF7CD3-ABCF-DE91-4700-A324F7CB3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8" y="5558424"/>
            <a:ext cx="1362075" cy="476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362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29000" t="31000" r="10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D28C-069F-3324-A879-6199DBA7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539" y="245328"/>
            <a:ext cx="11308922" cy="1325563"/>
          </a:xfrm>
        </p:spPr>
        <p:txBody>
          <a:bodyPr/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Procedures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Report Phishing Emails with the Outlook through Browser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DAF42-84C7-503D-41B8-1A31090F7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04997"/>
            <a:ext cx="3333750" cy="4271963"/>
          </a:xfrm>
        </p:spPr>
        <p:txBody>
          <a:bodyPr/>
          <a:lstStyle/>
          <a:p>
            <a:r>
              <a:rPr lang="en-US" dirty="0"/>
              <a:t>Select the “Phish Alert” button</a:t>
            </a:r>
          </a:p>
        </p:txBody>
      </p:sp>
    </p:spTree>
    <p:extLst>
      <p:ext uri="{BB962C8B-B14F-4D97-AF65-F5344CB8AC3E}">
        <p14:creationId xmlns:p14="http://schemas.microsoft.com/office/powerpoint/2010/main" val="3520449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32000" t="39000" r="18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D5979-FF07-3050-1B0A-549012399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Procedures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Report Phishing Emails with the Outlook through Browser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39BF10-528B-4D9A-8ED1-35CA63FCF6EA}"/>
              </a:ext>
            </a:extLst>
          </p:cNvPr>
          <p:cNvSpPr txBox="1">
            <a:spLocks/>
          </p:cNvSpPr>
          <p:nvPr/>
        </p:nvSpPr>
        <p:spPr>
          <a:xfrm>
            <a:off x="285750" y="1876425"/>
            <a:ext cx="3962400" cy="4278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Calisto MT" panose="02040603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Calisto MT" panose="02040603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Calisto MT" panose="02040603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Select </a:t>
            </a:r>
          </a:p>
          <a:p>
            <a:r>
              <a:rPr lang="en-US" dirty="0"/>
              <a:t>Phishing or Suspicious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or</a:t>
            </a:r>
          </a:p>
          <a:p>
            <a:r>
              <a:rPr lang="en-US" dirty="0"/>
              <a:t>Spam or Junk.</a:t>
            </a:r>
          </a:p>
        </p:txBody>
      </p:sp>
    </p:spTree>
    <p:extLst>
      <p:ext uri="{BB962C8B-B14F-4D97-AF65-F5344CB8AC3E}">
        <p14:creationId xmlns:p14="http://schemas.microsoft.com/office/powerpoint/2010/main" val="597256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24000" t="37000" r="22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F95E3-FE96-824F-1B3B-7D96E61E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876" y="378860"/>
            <a:ext cx="11308922" cy="1325563"/>
          </a:xfrm>
        </p:spPr>
        <p:txBody>
          <a:bodyPr/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Procedures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Report Phishing Emails with the Outlook through Browser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F5D335-5E9B-C29A-92E9-2E657377B691}"/>
              </a:ext>
            </a:extLst>
          </p:cNvPr>
          <p:cNvSpPr txBox="1"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Select </a:t>
            </a:r>
          </a:p>
          <a:p>
            <a:r>
              <a:rPr lang="en-US" dirty="0"/>
              <a:t>DSS Phish Alert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F003DE-D65C-663C-1913-5FC8617A3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" y="1876425"/>
            <a:ext cx="4114800" cy="427823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Select </a:t>
            </a:r>
          </a:p>
          <a:p>
            <a:r>
              <a:rPr lang="en-US" dirty="0"/>
              <a:t>DSS Phish Alert</a:t>
            </a:r>
          </a:p>
        </p:txBody>
      </p:sp>
    </p:spTree>
    <p:extLst>
      <p:ext uri="{BB962C8B-B14F-4D97-AF65-F5344CB8AC3E}">
        <p14:creationId xmlns:p14="http://schemas.microsoft.com/office/powerpoint/2010/main" val="3532636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27000" t="32000" r="21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A5F54-A145-403B-640C-BACBC10AA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Procedures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Report Phishing Emails with the Outlook through Browser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2450616-42FC-ED62-7434-2CDA2C72F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1" y="1876425"/>
            <a:ext cx="2933700" cy="427823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Once the DSS Phish Alert button has been selected, you may see the Processing Reporting message</a:t>
            </a:r>
          </a:p>
        </p:txBody>
      </p:sp>
    </p:spTree>
    <p:extLst>
      <p:ext uri="{BB962C8B-B14F-4D97-AF65-F5344CB8AC3E}">
        <p14:creationId xmlns:p14="http://schemas.microsoft.com/office/powerpoint/2010/main" val="9013662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1000" t="45000" r="15000" b="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5758D-CDF4-F06E-2F74-D5871D86B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Procedures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Report Phishing Emails with the Outlook through Browser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2FE4035-2049-9719-EB46-BCA522979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539" y="2114550"/>
            <a:ext cx="11308922" cy="12001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Once completed, you should receive an email like this</a:t>
            </a:r>
          </a:p>
        </p:txBody>
      </p:sp>
    </p:spTree>
    <p:extLst>
      <p:ext uri="{BB962C8B-B14F-4D97-AF65-F5344CB8AC3E}">
        <p14:creationId xmlns:p14="http://schemas.microsoft.com/office/powerpoint/2010/main" val="4229018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08BFD-BD81-53D5-84BE-5070ABA73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LSO Training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66DA3-9AD5-A2B2-2A36-D83058779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 for a formal notification to all LSOs.</a:t>
            </a:r>
          </a:p>
          <a:p>
            <a:r>
              <a:rPr lang="en-US"/>
              <a:t>Eastern Region  5/6/2025  </a:t>
            </a:r>
            <a:r>
              <a:rPr lang="en-US" dirty="0"/>
              <a:t>Norfolk Eastern Regional Office</a:t>
            </a:r>
          </a:p>
          <a:p>
            <a:r>
              <a:rPr lang="en-US" dirty="0"/>
              <a:t>Northern Region 5/20/2025, Warrenton Northern Regional Office</a:t>
            </a:r>
          </a:p>
          <a:p>
            <a:r>
              <a:rPr lang="en-US" dirty="0"/>
              <a:t>Central Region 6/2/2025, Home Office (Glen Allen) </a:t>
            </a:r>
          </a:p>
          <a:p>
            <a:r>
              <a:rPr lang="en-US" dirty="0"/>
              <a:t>LSOs from any region can attend.   </a:t>
            </a:r>
          </a:p>
          <a:p>
            <a:r>
              <a:rPr lang="en-US" dirty="0"/>
              <a:t>Autumn LSO Training TBA Piedmont/Roanoke, Northern/Warrenton, Eastern/Norfolk, Central/Richmond.</a:t>
            </a:r>
          </a:p>
          <a:p>
            <a:r>
              <a:rPr lang="en-US" dirty="0"/>
              <a:t>Virtual Training TBA in November.</a:t>
            </a:r>
          </a:p>
        </p:txBody>
      </p:sp>
    </p:spTree>
    <p:extLst>
      <p:ext uri="{BB962C8B-B14F-4D97-AF65-F5344CB8AC3E}">
        <p14:creationId xmlns:p14="http://schemas.microsoft.com/office/powerpoint/2010/main" val="22291123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D785C-5475-8C16-A6AE-DEFCB2DD1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539" y="3009900"/>
            <a:ext cx="11308922" cy="31670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/>
              <a:t>Open Discussion</a:t>
            </a:r>
          </a:p>
        </p:txBody>
      </p:sp>
    </p:spTree>
    <p:extLst>
      <p:ext uri="{BB962C8B-B14F-4D97-AF65-F5344CB8AC3E}">
        <p14:creationId xmlns:p14="http://schemas.microsoft.com/office/powerpoint/2010/main" val="121990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489" y="1054915"/>
            <a:ext cx="4352925" cy="1371600"/>
          </a:xfrm>
        </p:spPr>
        <p:txBody>
          <a:bodyPr/>
          <a:lstStyle/>
          <a:p>
            <a:r>
              <a:rPr lang="en-US" sz="3200" b="1" dirty="0">
                <a:latin typeface="+mn-lt"/>
              </a:rPr>
              <a:t>Questions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176962" y="1490186"/>
            <a:ext cx="4953000" cy="3710940"/>
          </a:xfrm>
        </p:spPr>
      </p:pic>
      <p:sp>
        <p:nvSpPr>
          <p:cNvPr id="4" name="Slide Number Placeholder 1"/>
          <p:cNvSpPr txBox="1">
            <a:spLocks/>
          </p:cNvSpPr>
          <p:nvPr/>
        </p:nvSpPr>
        <p:spPr>
          <a:xfrm>
            <a:off x="4953000" y="6465313"/>
            <a:ext cx="2133600" cy="3206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073B2162-307C-46C2-B106-6881E091AB47}" type="slidenum">
              <a:rPr lang="en-US" sz="1200"/>
              <a:pPr algn="ctr">
                <a:defRPr/>
              </a:pPr>
              <a:t>27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8900058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AF50F-C585-005E-458D-E0AFAAC23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DSS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7FBDC-7D70-863F-592F-8A10FAEE9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If your Local DSS wants to install and use a system that will process or store client data, especially data collected under State/Federal authorities.</a:t>
            </a:r>
          </a:p>
          <a:p>
            <a:r>
              <a:rPr lang="en-US" dirty="0"/>
              <a:t>VDSS ISO does not have the authority to approve.</a:t>
            </a:r>
          </a:p>
          <a:p>
            <a:r>
              <a:rPr lang="en-US" dirty="0"/>
              <a:t>Local Director is Accountable to ensure Due Care/Due Diligence (aka required) activities happen for any system that will process or store client data</a:t>
            </a:r>
          </a:p>
          <a:p>
            <a:pPr lvl="1"/>
            <a:r>
              <a:rPr lang="en-US" dirty="0"/>
              <a:t>Independent Risk Assessment</a:t>
            </a:r>
          </a:p>
          <a:p>
            <a:pPr lvl="1"/>
            <a:r>
              <a:rPr lang="en-US" dirty="0"/>
              <a:t>System Security Plan</a:t>
            </a:r>
          </a:p>
          <a:p>
            <a:pPr lvl="1"/>
            <a:r>
              <a:rPr lang="en-US" dirty="0"/>
              <a:t>Corrective Action Plans (to remediate Risk Assessment findings)</a:t>
            </a:r>
          </a:p>
          <a:p>
            <a:pPr lvl="1"/>
            <a:r>
              <a:rPr lang="en-US" dirty="0"/>
              <a:t>Regular Security Patching (if on premise)</a:t>
            </a:r>
          </a:p>
          <a:p>
            <a:pPr lvl="1"/>
            <a:r>
              <a:rPr lang="en-US" dirty="0"/>
              <a:t>COVRAMP (third party hosted)</a:t>
            </a:r>
          </a:p>
          <a:p>
            <a:r>
              <a:rPr lang="en-US" dirty="0"/>
              <a:t>Required stakeholder: City/County Attorney</a:t>
            </a:r>
          </a:p>
          <a:p>
            <a:r>
              <a:rPr lang="en-US" dirty="0"/>
              <a:t>Required Stakeholder: City/County Chief Information Officer</a:t>
            </a:r>
          </a:p>
          <a:p>
            <a:r>
              <a:rPr lang="en-US" dirty="0"/>
              <a:t>Required Stakeholder: City/County Information Security Team.</a:t>
            </a:r>
          </a:p>
        </p:txBody>
      </p:sp>
    </p:spTree>
    <p:extLst>
      <p:ext uri="{BB962C8B-B14F-4D97-AF65-F5344CB8AC3E}">
        <p14:creationId xmlns:p14="http://schemas.microsoft.com/office/powerpoint/2010/main" val="2352084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6403F-5DEE-6651-F4A0-1390D7C4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ISRM within VDSS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F3CDD8-A7A7-A8E9-98AC-744475EB0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1904999"/>
            <a:ext cx="11734800" cy="4271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Myth:</a:t>
            </a:r>
          </a:p>
          <a:p>
            <a:pPr marL="0" indent="0">
              <a:buNone/>
            </a:pPr>
            <a:r>
              <a:rPr lang="en-US" dirty="0"/>
              <a:t>	Information Security is the same as Information Technology, it’s all IT.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Fact: </a:t>
            </a:r>
          </a:p>
          <a:p>
            <a:pPr marL="0" indent="0">
              <a:buNone/>
            </a:pPr>
            <a:r>
              <a:rPr lang="en-US" dirty="0"/>
              <a:t>	Information Security </a:t>
            </a:r>
            <a:r>
              <a:rPr lang="en-US" b="0" dirty="0"/>
              <a:t>deals with security-related issues and it ensures that technology is secure and protected from possible breaches and attacks. </a:t>
            </a:r>
            <a:r>
              <a:rPr lang="en-US" dirty="0"/>
              <a:t>Information Technology </a:t>
            </a:r>
            <a:r>
              <a:rPr lang="en-US" b="0" dirty="0"/>
              <a:t>deals with deploying the technology that will help for the running and growth of a business.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13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D1EF7-9952-67D7-AF97-E86DE8D6B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92B7E-0076-0FDB-BCC3-1D229C2D5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ISRM within VDSS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35BC932-BF89-4C4A-A350-6F666624E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3150" y="1905000"/>
            <a:ext cx="6910388" cy="4674674"/>
          </a:xfrm>
        </p:spPr>
      </p:pic>
    </p:spTree>
    <p:extLst>
      <p:ext uri="{BB962C8B-B14F-4D97-AF65-F5344CB8AC3E}">
        <p14:creationId xmlns:p14="http://schemas.microsoft.com/office/powerpoint/2010/main" val="413755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3D2E0-7A89-0CBB-88EC-DD9D0115E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33007-11F6-BF9C-C882-88532DA26C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VDSS Phishing Campaigns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A61D631-5C82-0C7D-4053-98E593662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8" y="5558424"/>
            <a:ext cx="1362075" cy="476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273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730A4-74F3-660A-61A7-8C95CE911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Phishing Campaigns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F5B02D-936F-6F72-9739-2B83F356A0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3127" y="1801141"/>
            <a:ext cx="5845745" cy="4796509"/>
          </a:xfrm>
        </p:spPr>
      </p:pic>
    </p:spTree>
    <p:extLst>
      <p:ext uri="{BB962C8B-B14F-4D97-AF65-F5344CB8AC3E}">
        <p14:creationId xmlns:p14="http://schemas.microsoft.com/office/powerpoint/2010/main" val="3814862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FB10E-07C6-50F6-C777-BF26B4CFE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Reported using the Phish Alert </a:t>
            </a:r>
            <a:r>
              <a:rPr lang="en-US" dirty="0" err="1"/>
              <a:t>Buttom</a:t>
            </a:r>
            <a:r>
              <a:rPr lang="en-US" dirty="0"/>
              <a:t> (PAB)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312BE-3652-9F4F-0BDD-245F5ECF3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sz="3600" dirty="0"/>
              <a:t>October – 703 </a:t>
            </a:r>
          </a:p>
          <a:p>
            <a:r>
              <a:rPr lang="en-US" sz="3600" dirty="0"/>
              <a:t>November - 669</a:t>
            </a:r>
          </a:p>
          <a:p>
            <a:r>
              <a:rPr lang="en-US" sz="3600" dirty="0"/>
              <a:t>December - 796</a:t>
            </a:r>
          </a:p>
          <a:p>
            <a:r>
              <a:rPr lang="en-US" sz="3600" dirty="0"/>
              <a:t>January - 928</a:t>
            </a:r>
          </a:p>
          <a:p>
            <a:r>
              <a:rPr lang="en-US" sz="3600" dirty="0"/>
              <a:t>March - 1263</a:t>
            </a:r>
          </a:p>
        </p:txBody>
      </p:sp>
    </p:spTree>
    <p:extLst>
      <p:ext uri="{BB962C8B-B14F-4D97-AF65-F5344CB8AC3E}">
        <p14:creationId xmlns:p14="http://schemas.microsoft.com/office/powerpoint/2010/main" val="2007728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7A6C7-6E75-D8EE-3756-074F51D6E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Repeat Customers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A53E4-A443-AB1E-45C0-6005A52C6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371 Users have failed at least 2 out of the last 5 Campaigns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56 Users have failed at least 3 out of the last 5 Campaigns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7 Users have failed at least 4 out of the last 5 Campaigns</a:t>
            </a:r>
          </a:p>
        </p:txBody>
      </p:sp>
    </p:spTree>
    <p:extLst>
      <p:ext uri="{BB962C8B-B14F-4D97-AF65-F5344CB8AC3E}">
        <p14:creationId xmlns:p14="http://schemas.microsoft.com/office/powerpoint/2010/main" val="4291100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0D251-4EE2-3860-24DE-9E4722576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F1C65-6324-26B5-59FE-8C13C0AA5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Open to any questions</a:t>
            </a:r>
          </a:p>
        </p:txBody>
      </p:sp>
    </p:spTree>
    <p:extLst>
      <p:ext uri="{BB962C8B-B14F-4D97-AF65-F5344CB8AC3E}">
        <p14:creationId xmlns:p14="http://schemas.microsoft.com/office/powerpoint/2010/main" val="4939552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VDSS ALTERNATE THEME" val="CtWyIIYP"/>
  <p:tag name="ARTICULATE_DESIGN_ID_VDSS COLORS THEME" val="7wPfh4g6"/>
  <p:tag name="ARTICULATE_PROJECT_OPEN" val="0"/>
  <p:tag name="ARTICULATE_SLIDE_COUNT" val="11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VDSS Colors Theme">
  <a:themeElements>
    <a:clrScheme name="VDSS Brand Colors">
      <a:dk1>
        <a:srgbClr val="0057A1"/>
      </a:dk1>
      <a:lt1>
        <a:srgbClr val="FFFFFF"/>
      </a:lt1>
      <a:dk2>
        <a:srgbClr val="5C5D5F"/>
      </a:dk2>
      <a:lt2>
        <a:srgbClr val="DBDBD2"/>
      </a:lt2>
      <a:accent1>
        <a:srgbClr val="F58021"/>
      </a:accent1>
      <a:accent2>
        <a:srgbClr val="6950A1"/>
      </a:accent2>
      <a:accent3>
        <a:srgbClr val="09ADA3"/>
      </a:accent3>
      <a:accent4>
        <a:srgbClr val="E9CE00"/>
      </a:accent4>
      <a:accent5>
        <a:srgbClr val="A11710"/>
      </a:accent5>
      <a:accent6>
        <a:srgbClr val="06C275"/>
      </a:accent6>
      <a:hlink>
        <a:srgbClr val="D3EFFF"/>
      </a:hlink>
      <a:folHlink>
        <a:srgbClr val="25A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 VDSS PPT Template.potx" id="{EE8C9661-8DBD-41D6-B3B7-65CE2A33E8E7}" vid="{E4DAF473-29FA-4B3A-84DD-94529D39EE0C}"/>
    </a:ext>
  </a:extLst>
</a:theme>
</file>

<file path=ppt/theme/theme2.xml><?xml version="1.0" encoding="utf-8"?>
<a:theme xmlns:a="http://schemas.openxmlformats.org/drawingml/2006/main" name="VDSS Alternate Theme">
  <a:themeElements>
    <a:clrScheme name="VDSS Brand Colors">
      <a:dk1>
        <a:srgbClr val="0057A1"/>
      </a:dk1>
      <a:lt1>
        <a:srgbClr val="FFFFFF"/>
      </a:lt1>
      <a:dk2>
        <a:srgbClr val="5C5D5F"/>
      </a:dk2>
      <a:lt2>
        <a:srgbClr val="DBDBD2"/>
      </a:lt2>
      <a:accent1>
        <a:srgbClr val="F58021"/>
      </a:accent1>
      <a:accent2>
        <a:srgbClr val="6950A1"/>
      </a:accent2>
      <a:accent3>
        <a:srgbClr val="09ADA3"/>
      </a:accent3>
      <a:accent4>
        <a:srgbClr val="E9CE00"/>
      </a:accent4>
      <a:accent5>
        <a:srgbClr val="A11710"/>
      </a:accent5>
      <a:accent6>
        <a:srgbClr val="06C275"/>
      </a:accent6>
      <a:hlink>
        <a:srgbClr val="D3EFFF"/>
      </a:hlink>
      <a:folHlink>
        <a:srgbClr val="25A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 VDSS PPT Template.potx" id="{EE8C9661-8DBD-41D6-B3B7-65CE2A33E8E7}" vid="{BBE5888E-F4C6-4B4B-A8E7-28125282A04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d5ba606-d727-4593-8897-7dc4a37dc99b" xsi:nil="true"/>
    <lcf76f155ced4ddcb4097134ff3c332f xmlns="6b6ee42c-783f-4613-8848-a6c59c81684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F780B98974AE4FB9AAFF8ADC204139" ma:contentTypeVersion="12" ma:contentTypeDescription="Create a new document." ma:contentTypeScope="" ma:versionID="8e2113cce4acd37c3fa64a0e0c66a040">
  <xsd:schema xmlns:xsd="http://www.w3.org/2001/XMLSchema" xmlns:xs="http://www.w3.org/2001/XMLSchema" xmlns:p="http://schemas.microsoft.com/office/2006/metadata/properties" xmlns:ns2="6b6ee42c-783f-4613-8848-a6c59c816845" xmlns:ns3="6d5ba606-d727-4593-8897-7dc4a37dc99b" targetNamespace="http://schemas.microsoft.com/office/2006/metadata/properties" ma:root="true" ma:fieldsID="03d891250b3883403a0be690d9a7bf7c" ns2:_="" ns3:_="">
    <xsd:import namespace="6b6ee42c-783f-4613-8848-a6c59c816845"/>
    <xsd:import namespace="6d5ba606-d727-4593-8897-7dc4a37dc9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6ee42c-783f-4613-8848-a6c59c8168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0920e099-540f-4e49-b54d-0e500676cc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5ba606-d727-4593-8897-7dc4a37dc99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183c9b6b-1271-4598-a3d6-5d098eb7afd9}" ma:internalName="TaxCatchAll" ma:showField="CatchAllData" ma:web="6d5ba606-d727-4593-8897-7dc4a37dc9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BA8DB8-C503-4559-8B11-82F8A8D9069C}">
  <ds:schemaRefs>
    <ds:schemaRef ds:uri="6d5ba606-d727-4593-8897-7dc4a37dc99b"/>
    <ds:schemaRef ds:uri="http://purl.org/dc/terms/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6b6ee42c-783f-4613-8848-a6c59c816845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221ACC3-FE46-4ECF-B167-39598C35DE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DB4D53-FEAD-4FB7-86DF-295474758C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6ee42c-783f-4613-8848-a6c59c816845"/>
    <ds:schemaRef ds:uri="6d5ba606-d727-4593-8897-7dc4a37dc9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13950</TotalTime>
  <Words>1007</Words>
  <Application>Microsoft Office PowerPoint</Application>
  <PresentationFormat>Widescreen</PresentationFormat>
  <Paragraphs>164</Paragraphs>
  <Slides>28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Calisto MT</vt:lpstr>
      <vt:lpstr>Franklin Gothic Demi Cond</vt:lpstr>
      <vt:lpstr>VDSS Colors Theme</vt:lpstr>
      <vt:lpstr>VDSS Alternate Theme</vt:lpstr>
      <vt:lpstr>BPRO POSSESS Security Discussion/QA</vt:lpstr>
      <vt:lpstr>ISRM within VDSS</vt:lpstr>
      <vt:lpstr>ISRM within VDSS</vt:lpstr>
      <vt:lpstr>ISRM within VDSS</vt:lpstr>
      <vt:lpstr>VDSS Phishing Campaigns</vt:lpstr>
      <vt:lpstr>Phishing Campaigns</vt:lpstr>
      <vt:lpstr>Reported using the Phish Alert Buttom (PAB)</vt:lpstr>
      <vt:lpstr>Repeat Customers</vt:lpstr>
      <vt:lpstr>Questions</vt:lpstr>
      <vt:lpstr>Report Phishing</vt:lpstr>
      <vt:lpstr>Report Phishing Emails with Microsoft 365 Desktop and Web Applications</vt:lpstr>
      <vt:lpstr>Procedures Report Phishing Emails with the Outlook desktop application</vt:lpstr>
      <vt:lpstr>Procedures Report Phishing Emails with the Outlook desktop application</vt:lpstr>
      <vt:lpstr>Procedures Report Phishing Emails with the Outlook desktop application</vt:lpstr>
      <vt:lpstr>Procedures Report Phishing Emails with the Outlook desktop application</vt:lpstr>
      <vt:lpstr>Procedures Report Phishing Emails with the Outlook desktop application</vt:lpstr>
      <vt:lpstr>Procedures Report Phishing Emails with the Outlook desktop application</vt:lpstr>
      <vt:lpstr>Procedures Report Phishing Emails with the Outlook through Browser</vt:lpstr>
      <vt:lpstr>Procedures Report Phishing Emails with the Outlook through Browser</vt:lpstr>
      <vt:lpstr>Procedures Report Phishing Emails with the Outlook through Browser</vt:lpstr>
      <vt:lpstr>Procedures Report Phishing Emails with the Outlook through Browser</vt:lpstr>
      <vt:lpstr>Procedures Report Phishing Emails with the Outlook through Browser</vt:lpstr>
      <vt:lpstr>Procedures Report Phishing Emails with the Outlook through Browser</vt:lpstr>
      <vt:lpstr>Procedures Report Phishing Emails with the Outlook through Browser</vt:lpstr>
      <vt:lpstr>Upcoming LSO Training </vt:lpstr>
      <vt:lpstr>PowerPoint Presentation</vt:lpstr>
      <vt:lpstr>Questions</vt:lpstr>
      <vt:lpstr>Local DSS Applications</vt:lpstr>
    </vt:vector>
  </TitlesOfParts>
  <Company>Virginia Department of Social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State/Local Security Officer Training</dc:title>
  <dc:subject>State/Local Security Officer Training</dc:subject>
  <dc:creator>Shumate, Alison (VDSS)</dc:creator>
  <cp:keywords>Information Security Program, State/Local Security Officer Training, LSOs, ISRM1050</cp:keywords>
  <cp:lastModifiedBy>Davis, Barry (VDSS)</cp:lastModifiedBy>
  <cp:revision>381</cp:revision>
  <dcterms:created xsi:type="dcterms:W3CDTF">2022-07-15T14:18:42Z</dcterms:created>
  <dcterms:modified xsi:type="dcterms:W3CDTF">2025-04-29T15:17:55Z</dcterms:modified>
  <cp:category>State/Local Security Officer Training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0x010100D0F780B98974AE4FB9AAFF8ADC204139</vt:lpwstr>
  </property>
  <property fmtid="{D5CDD505-2E9C-101B-9397-08002B2CF9AE}" pid="3" name="MediaServiceImageTags">
    <vt:lpwstr/>
  </property>
  <property fmtid="{D5CDD505-2E9C-101B-9397-08002B2CF9AE}" pid="4" name="ArticulateGUID">
    <vt:lpwstr>1AF4781D-824D-4778-90E1-0B684AD76284</vt:lpwstr>
  </property>
  <property fmtid="{D5CDD505-2E9C-101B-9397-08002B2CF9AE}" pid="5" name="ArticulatePath">
    <vt:lpwstr>Learning Employee Self Service</vt:lpwstr>
  </property>
</Properties>
</file>