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75" r:id="rId7"/>
    <p:sldId id="262" r:id="rId8"/>
    <p:sldId id="264" r:id="rId9"/>
    <p:sldId id="263" r:id="rId10"/>
    <p:sldId id="265" r:id="rId11"/>
    <p:sldId id="276" r:id="rId12"/>
    <p:sldId id="266" r:id="rId13"/>
    <p:sldId id="268" r:id="rId14"/>
    <p:sldId id="267" r:id="rId15"/>
    <p:sldId id="269" r:id="rId16"/>
    <p:sldId id="278" r:id="rId17"/>
    <p:sldId id="270" r:id="rId18"/>
    <p:sldId id="272" r:id="rId19"/>
    <p:sldId id="273" r:id="rId20"/>
    <p:sldId id="279"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390C09-BEB9-4B6B-A8E6-22BDC833E483}" v="3" dt="2025-09-26T13:50:02.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t Briscoe" userId="8c1e6405-6be3-4880-90f9-e63ac43a726b" providerId="ADAL" clId="{ED937105-0FB4-4FD5-BC0D-86CC1770B92E}"/>
    <pc:docChg chg="custSel addSld delSld modSld sldOrd">
      <pc:chgData name="Janet Briscoe" userId="8c1e6405-6be3-4880-90f9-e63ac43a726b" providerId="ADAL" clId="{ED937105-0FB4-4FD5-BC0D-86CC1770B92E}" dt="2025-09-26T13:53:03.956" v="1525" actId="20577"/>
      <pc:docMkLst>
        <pc:docMk/>
      </pc:docMkLst>
      <pc:sldChg chg="addSp">
        <pc:chgData name="Janet Briscoe" userId="8c1e6405-6be3-4880-90f9-e63ac43a726b" providerId="ADAL" clId="{ED937105-0FB4-4FD5-BC0D-86CC1770B92E}" dt="2025-09-26T13:50:00.534" v="906"/>
        <pc:sldMkLst>
          <pc:docMk/>
          <pc:sldMk cId="581234483" sldId="269"/>
        </pc:sldMkLst>
        <pc:picChg chg="add">
          <ac:chgData name="Janet Briscoe" userId="8c1e6405-6be3-4880-90f9-e63ac43a726b" providerId="ADAL" clId="{ED937105-0FB4-4FD5-BC0D-86CC1770B92E}" dt="2025-09-26T13:50:00.534" v="906"/>
          <ac:picMkLst>
            <pc:docMk/>
            <pc:sldMk cId="581234483" sldId="269"/>
            <ac:picMk id="4" creationId="{FACEFF1F-8BEB-33EA-8D06-9C15D1A58478}"/>
          </ac:picMkLst>
        </pc:picChg>
      </pc:sldChg>
      <pc:sldChg chg="modSp new mod">
        <pc:chgData name="Janet Briscoe" userId="8c1e6405-6be3-4880-90f9-e63ac43a726b" providerId="ADAL" clId="{ED937105-0FB4-4FD5-BC0D-86CC1770B92E}" dt="2025-09-26T13:46:53.918" v="407" actId="14100"/>
        <pc:sldMkLst>
          <pc:docMk/>
          <pc:sldMk cId="1135525106" sldId="275"/>
        </pc:sldMkLst>
        <pc:spChg chg="mod">
          <ac:chgData name="Janet Briscoe" userId="8c1e6405-6be3-4880-90f9-e63ac43a726b" providerId="ADAL" clId="{ED937105-0FB4-4FD5-BC0D-86CC1770B92E}" dt="2025-09-26T13:46:53.918" v="407" actId="14100"/>
          <ac:spMkLst>
            <pc:docMk/>
            <pc:sldMk cId="1135525106" sldId="275"/>
            <ac:spMk id="2" creationId="{97610470-5225-7A6C-30A3-5BDBA24E547B}"/>
          </ac:spMkLst>
        </pc:spChg>
        <pc:spChg chg="mod">
          <ac:chgData name="Janet Briscoe" userId="8c1e6405-6be3-4880-90f9-e63ac43a726b" providerId="ADAL" clId="{ED937105-0FB4-4FD5-BC0D-86CC1770B92E}" dt="2025-09-26T13:44:42.364" v="404" actId="20577"/>
          <ac:spMkLst>
            <pc:docMk/>
            <pc:sldMk cId="1135525106" sldId="275"/>
            <ac:spMk id="3" creationId="{D1EB40FD-225C-7681-ABCD-29BB9804F5C7}"/>
          </ac:spMkLst>
        </pc:spChg>
      </pc:sldChg>
      <pc:sldChg chg="modSp new mod">
        <pc:chgData name="Janet Briscoe" userId="8c1e6405-6be3-4880-90f9-e63ac43a726b" providerId="ADAL" clId="{ED937105-0FB4-4FD5-BC0D-86CC1770B92E}" dt="2025-09-26T13:49:29.555" v="905" actId="1076"/>
        <pc:sldMkLst>
          <pc:docMk/>
          <pc:sldMk cId="2931352463" sldId="276"/>
        </pc:sldMkLst>
        <pc:spChg chg="mod">
          <ac:chgData name="Janet Briscoe" userId="8c1e6405-6be3-4880-90f9-e63ac43a726b" providerId="ADAL" clId="{ED937105-0FB4-4FD5-BC0D-86CC1770B92E}" dt="2025-09-26T13:49:23.520" v="904" actId="1076"/>
          <ac:spMkLst>
            <pc:docMk/>
            <pc:sldMk cId="2931352463" sldId="276"/>
            <ac:spMk id="2" creationId="{BF47B549-0AD0-3186-359C-CA04A88E6B60}"/>
          </ac:spMkLst>
        </pc:spChg>
        <pc:spChg chg="mod">
          <ac:chgData name="Janet Briscoe" userId="8c1e6405-6be3-4880-90f9-e63ac43a726b" providerId="ADAL" clId="{ED937105-0FB4-4FD5-BC0D-86CC1770B92E}" dt="2025-09-26T13:49:29.555" v="905" actId="1076"/>
          <ac:spMkLst>
            <pc:docMk/>
            <pc:sldMk cId="2931352463" sldId="276"/>
            <ac:spMk id="3" creationId="{158500F6-687C-975F-F766-5B771E76F352}"/>
          </ac:spMkLst>
        </pc:spChg>
      </pc:sldChg>
      <pc:sldChg chg="new del">
        <pc:chgData name="Janet Briscoe" userId="8c1e6405-6be3-4880-90f9-e63ac43a726b" providerId="ADAL" clId="{ED937105-0FB4-4FD5-BC0D-86CC1770B92E}" dt="2025-09-26T13:50:33.641" v="911" actId="2696"/>
        <pc:sldMkLst>
          <pc:docMk/>
          <pc:sldMk cId="2330370092" sldId="277"/>
        </pc:sldMkLst>
      </pc:sldChg>
      <pc:sldChg chg="modSp add mod ord">
        <pc:chgData name="Janet Briscoe" userId="8c1e6405-6be3-4880-90f9-e63ac43a726b" providerId="ADAL" clId="{ED937105-0FB4-4FD5-BC0D-86CC1770B92E}" dt="2025-09-26T13:52:23.981" v="1456" actId="313"/>
        <pc:sldMkLst>
          <pc:docMk/>
          <pc:sldMk cId="3549418312" sldId="278"/>
        </pc:sldMkLst>
        <pc:spChg chg="mod">
          <ac:chgData name="Janet Briscoe" userId="8c1e6405-6be3-4880-90f9-e63ac43a726b" providerId="ADAL" clId="{ED937105-0FB4-4FD5-BC0D-86CC1770B92E}" dt="2025-09-26T13:52:23.981" v="1456" actId="313"/>
          <ac:spMkLst>
            <pc:docMk/>
            <pc:sldMk cId="3549418312" sldId="278"/>
            <ac:spMk id="3" creationId="{04661F9F-3330-489D-4742-2ACE9EE21CD8}"/>
          </ac:spMkLst>
        </pc:spChg>
      </pc:sldChg>
      <pc:sldChg chg="delSp modSp new mod">
        <pc:chgData name="Janet Briscoe" userId="8c1e6405-6be3-4880-90f9-e63ac43a726b" providerId="ADAL" clId="{ED937105-0FB4-4FD5-BC0D-86CC1770B92E}" dt="2025-09-26T13:53:03.956" v="1525" actId="20577"/>
        <pc:sldMkLst>
          <pc:docMk/>
          <pc:sldMk cId="2354300358" sldId="279"/>
        </pc:sldMkLst>
        <pc:spChg chg="mod">
          <ac:chgData name="Janet Briscoe" userId="8c1e6405-6be3-4880-90f9-e63ac43a726b" providerId="ADAL" clId="{ED937105-0FB4-4FD5-BC0D-86CC1770B92E}" dt="2025-09-26T13:53:03.956" v="1525" actId="20577"/>
          <ac:spMkLst>
            <pc:docMk/>
            <pc:sldMk cId="2354300358" sldId="279"/>
            <ac:spMk id="2" creationId="{E30E5FB7-82D8-2CA5-561E-6A99FA69AFC2}"/>
          </ac:spMkLst>
        </pc:spChg>
        <pc:spChg chg="del">
          <ac:chgData name="Janet Briscoe" userId="8c1e6405-6be3-4880-90f9-e63ac43a726b" providerId="ADAL" clId="{ED937105-0FB4-4FD5-BC0D-86CC1770B92E}" dt="2025-09-26T13:52:48.918" v="1503" actId="21"/>
          <ac:spMkLst>
            <pc:docMk/>
            <pc:sldMk cId="2354300358" sldId="279"/>
            <ac:spMk id="3" creationId="{15BC73D9-26B4-8B68-E3F8-1A6B91D9F142}"/>
          </ac:spMkLst>
        </pc:spChg>
      </pc:sldChg>
    </pc:docChg>
  </pc:docChgLst>
  <pc:docChgLst>
    <pc:chgData name="Janet Briscoe" userId="8c1e6405-6be3-4880-90f9-e63ac43a726b" providerId="ADAL" clId="{DEA768FF-4E16-4923-ADF8-A6777ACFD927}"/>
    <pc:docChg chg="modSld">
      <pc:chgData name="Janet Briscoe" userId="8c1e6405-6be3-4880-90f9-e63ac43a726b" providerId="ADAL" clId="{DEA768FF-4E16-4923-ADF8-A6777ACFD927}" dt="2019-09-24T20:11:59.740" v="52" actId="6549"/>
      <pc:docMkLst>
        <pc:docMk/>
      </pc:docMkLst>
      <pc:sldChg chg="modSp">
        <pc:chgData name="Janet Briscoe" userId="8c1e6405-6be3-4880-90f9-e63ac43a726b" providerId="ADAL" clId="{DEA768FF-4E16-4923-ADF8-A6777ACFD927}" dt="2019-09-24T19:59:24.457" v="14" actId="6549"/>
        <pc:sldMkLst>
          <pc:docMk/>
          <pc:sldMk cId="1551118119" sldId="258"/>
        </pc:sldMkLst>
      </pc:sldChg>
      <pc:sldChg chg="modSp">
        <pc:chgData name="Janet Briscoe" userId="8c1e6405-6be3-4880-90f9-e63ac43a726b" providerId="ADAL" clId="{DEA768FF-4E16-4923-ADF8-A6777ACFD927}" dt="2019-09-24T20:10:50.193" v="23" actId="20577"/>
        <pc:sldMkLst>
          <pc:docMk/>
          <pc:sldMk cId="2141425268" sldId="261"/>
        </pc:sldMkLst>
      </pc:sldChg>
      <pc:sldChg chg="modSp">
        <pc:chgData name="Janet Briscoe" userId="8c1e6405-6be3-4880-90f9-e63ac43a726b" providerId="ADAL" clId="{DEA768FF-4E16-4923-ADF8-A6777ACFD927}" dt="2019-09-24T20:11:00.843" v="25" actId="20577"/>
        <pc:sldMkLst>
          <pc:docMk/>
          <pc:sldMk cId="2406565924" sldId="264"/>
        </pc:sldMkLst>
      </pc:sldChg>
      <pc:sldChg chg="modSp">
        <pc:chgData name="Janet Briscoe" userId="8c1e6405-6be3-4880-90f9-e63ac43a726b" providerId="ADAL" clId="{DEA768FF-4E16-4923-ADF8-A6777ACFD927}" dt="2019-09-24T20:11:08.980" v="27" actId="20577"/>
        <pc:sldMkLst>
          <pc:docMk/>
          <pc:sldMk cId="59286582" sldId="265"/>
        </pc:sldMkLst>
      </pc:sldChg>
      <pc:sldChg chg="modSp">
        <pc:chgData name="Janet Briscoe" userId="8c1e6405-6be3-4880-90f9-e63ac43a726b" providerId="ADAL" clId="{DEA768FF-4E16-4923-ADF8-A6777ACFD927}" dt="2019-09-24T20:11:25.350" v="34" actId="20577"/>
        <pc:sldMkLst>
          <pc:docMk/>
          <pc:sldMk cId="2747592847" sldId="270"/>
        </pc:sldMkLst>
      </pc:sldChg>
      <pc:sldChg chg="modSp">
        <pc:chgData name="Janet Briscoe" userId="8c1e6405-6be3-4880-90f9-e63ac43a726b" providerId="ADAL" clId="{DEA768FF-4E16-4923-ADF8-A6777ACFD927}" dt="2019-09-24T20:11:59.740" v="52" actId="6549"/>
        <pc:sldMkLst>
          <pc:docMk/>
          <pc:sldMk cId="2904724138" sldId="272"/>
        </pc:sldMkLst>
      </pc:sldChg>
    </pc:docChg>
  </pc:docChgLst>
  <pc:docChgLst>
    <pc:chgData name="Janet Briscoe" userId="8c1e6405-6be3-4880-90f9-e63ac43a726b" providerId="ADAL" clId="{B4F43983-0F18-4952-9D3C-00793EDBB599}"/>
    <pc:docChg chg="modSld">
      <pc:chgData name="Janet Briscoe" userId="8c1e6405-6be3-4880-90f9-e63ac43a726b" providerId="ADAL" clId="{B4F43983-0F18-4952-9D3C-00793EDBB599}" dt="2020-02-05T14:23:05.221" v="99" actId="20577"/>
      <pc:docMkLst>
        <pc:docMk/>
      </pc:docMkLst>
      <pc:sldChg chg="modSp">
        <pc:chgData name="Janet Briscoe" userId="8c1e6405-6be3-4880-90f9-e63ac43a726b" providerId="ADAL" clId="{B4F43983-0F18-4952-9D3C-00793EDBB599}" dt="2020-02-05T14:23:05.221" v="99" actId="20577"/>
        <pc:sldMkLst>
          <pc:docMk/>
          <pc:sldMk cId="282129686" sldId="25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68B526-7216-48D9-A1F9-FEF8A9AA1F7E}" type="datetimeFigureOut">
              <a:rPr lang="en-US" smtClean="0"/>
              <a:t>9/26/2025</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B9A9E620-EDE4-4225-8155-1AB1DBF48519}" type="slidenum">
              <a:rPr lang="en-US" smtClean="0"/>
              <a:t>‹#›</a:t>
            </a:fld>
            <a:endParaRPr lang="en-US"/>
          </a:p>
        </p:txBody>
      </p:sp>
    </p:spTree>
    <p:extLst>
      <p:ext uri="{BB962C8B-B14F-4D97-AF65-F5344CB8AC3E}">
        <p14:creationId xmlns:p14="http://schemas.microsoft.com/office/powerpoint/2010/main" val="603833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68B526-7216-48D9-A1F9-FEF8A9AA1F7E}" type="datetimeFigureOut">
              <a:rPr lang="en-US" smtClean="0"/>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9E620-EDE4-4225-8155-1AB1DBF48519}" type="slidenum">
              <a:rPr lang="en-US" smtClean="0"/>
              <a:t>‹#›</a:t>
            </a:fld>
            <a:endParaRPr lang="en-US"/>
          </a:p>
        </p:txBody>
      </p:sp>
    </p:spTree>
    <p:extLst>
      <p:ext uri="{BB962C8B-B14F-4D97-AF65-F5344CB8AC3E}">
        <p14:creationId xmlns:p14="http://schemas.microsoft.com/office/powerpoint/2010/main" val="110117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68B526-7216-48D9-A1F9-FEF8A9AA1F7E}"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9E620-EDE4-4225-8155-1AB1DBF48519}" type="slidenum">
              <a:rPr lang="en-US" smtClean="0"/>
              <a:t>‹#›</a:t>
            </a:fld>
            <a:endParaRPr lang="en-US"/>
          </a:p>
        </p:txBody>
      </p:sp>
    </p:spTree>
    <p:extLst>
      <p:ext uri="{BB962C8B-B14F-4D97-AF65-F5344CB8AC3E}">
        <p14:creationId xmlns:p14="http://schemas.microsoft.com/office/powerpoint/2010/main" val="64864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68B526-7216-48D9-A1F9-FEF8A9AA1F7E}"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9E620-EDE4-4225-8155-1AB1DBF48519}" type="slidenum">
              <a:rPr lang="en-US" smtClean="0"/>
              <a:t>‹#›</a:t>
            </a:fld>
            <a:endParaRPr lang="en-US"/>
          </a:p>
        </p:txBody>
      </p:sp>
    </p:spTree>
    <p:extLst>
      <p:ext uri="{BB962C8B-B14F-4D97-AF65-F5344CB8AC3E}">
        <p14:creationId xmlns:p14="http://schemas.microsoft.com/office/powerpoint/2010/main" val="1285460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68B526-7216-48D9-A1F9-FEF8A9AA1F7E}"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9E620-EDE4-4225-8155-1AB1DBF48519}" type="slidenum">
              <a:rPr lang="en-US" smtClean="0"/>
              <a:t>‹#›</a:t>
            </a:fld>
            <a:endParaRPr lang="en-US"/>
          </a:p>
        </p:txBody>
      </p:sp>
    </p:spTree>
    <p:extLst>
      <p:ext uri="{BB962C8B-B14F-4D97-AF65-F5344CB8AC3E}">
        <p14:creationId xmlns:p14="http://schemas.microsoft.com/office/powerpoint/2010/main" val="1972759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68B526-7216-48D9-A1F9-FEF8A9AA1F7E}"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9E620-EDE4-4225-8155-1AB1DBF48519}" type="slidenum">
              <a:rPr lang="en-US" smtClean="0"/>
              <a:t>‹#›</a:t>
            </a:fld>
            <a:endParaRPr lang="en-US"/>
          </a:p>
        </p:txBody>
      </p:sp>
    </p:spTree>
    <p:extLst>
      <p:ext uri="{BB962C8B-B14F-4D97-AF65-F5344CB8AC3E}">
        <p14:creationId xmlns:p14="http://schemas.microsoft.com/office/powerpoint/2010/main" val="3153902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68B526-7216-48D9-A1F9-FEF8A9AA1F7E}"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9E620-EDE4-4225-8155-1AB1DBF48519}" type="slidenum">
              <a:rPr lang="en-US" smtClean="0"/>
              <a:t>‹#›</a:t>
            </a:fld>
            <a:endParaRPr lang="en-US"/>
          </a:p>
        </p:txBody>
      </p:sp>
    </p:spTree>
    <p:extLst>
      <p:ext uri="{BB962C8B-B14F-4D97-AF65-F5344CB8AC3E}">
        <p14:creationId xmlns:p14="http://schemas.microsoft.com/office/powerpoint/2010/main" val="3012917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68B526-7216-48D9-A1F9-FEF8A9AA1F7E}"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9E620-EDE4-4225-8155-1AB1DBF48519}" type="slidenum">
              <a:rPr lang="en-US" smtClean="0"/>
              <a:t>‹#›</a:t>
            </a:fld>
            <a:endParaRPr lang="en-US"/>
          </a:p>
        </p:txBody>
      </p:sp>
    </p:spTree>
    <p:extLst>
      <p:ext uri="{BB962C8B-B14F-4D97-AF65-F5344CB8AC3E}">
        <p14:creationId xmlns:p14="http://schemas.microsoft.com/office/powerpoint/2010/main" val="1120235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68B526-7216-48D9-A1F9-FEF8A9AA1F7E}"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9E620-EDE4-4225-8155-1AB1DBF48519}" type="slidenum">
              <a:rPr lang="en-US" smtClean="0"/>
              <a:t>‹#›</a:t>
            </a:fld>
            <a:endParaRPr lang="en-US"/>
          </a:p>
        </p:txBody>
      </p:sp>
    </p:spTree>
    <p:extLst>
      <p:ext uri="{BB962C8B-B14F-4D97-AF65-F5344CB8AC3E}">
        <p14:creationId xmlns:p14="http://schemas.microsoft.com/office/powerpoint/2010/main" val="3012988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68B526-7216-48D9-A1F9-FEF8A9AA1F7E}"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B9A9E620-EDE4-4225-8155-1AB1DBF48519}" type="slidenum">
              <a:rPr lang="en-US" smtClean="0"/>
              <a:t>‹#›</a:t>
            </a:fld>
            <a:endParaRPr lang="en-US"/>
          </a:p>
        </p:txBody>
      </p:sp>
    </p:spTree>
    <p:extLst>
      <p:ext uri="{BB962C8B-B14F-4D97-AF65-F5344CB8AC3E}">
        <p14:creationId xmlns:p14="http://schemas.microsoft.com/office/powerpoint/2010/main" val="2971387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68B526-7216-48D9-A1F9-FEF8A9AA1F7E}"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9E620-EDE4-4225-8155-1AB1DBF48519}" type="slidenum">
              <a:rPr lang="en-US" smtClean="0"/>
              <a:t>‹#›</a:t>
            </a:fld>
            <a:endParaRPr lang="en-US"/>
          </a:p>
        </p:txBody>
      </p:sp>
    </p:spTree>
    <p:extLst>
      <p:ext uri="{BB962C8B-B14F-4D97-AF65-F5344CB8AC3E}">
        <p14:creationId xmlns:p14="http://schemas.microsoft.com/office/powerpoint/2010/main" val="3130156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68B526-7216-48D9-A1F9-FEF8A9AA1F7E}" type="datetimeFigureOut">
              <a:rPr lang="en-US" smtClean="0"/>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9E620-EDE4-4225-8155-1AB1DBF48519}" type="slidenum">
              <a:rPr lang="en-US" smtClean="0"/>
              <a:t>‹#›</a:t>
            </a:fld>
            <a:endParaRPr lang="en-US"/>
          </a:p>
        </p:txBody>
      </p:sp>
    </p:spTree>
    <p:extLst>
      <p:ext uri="{BB962C8B-B14F-4D97-AF65-F5344CB8AC3E}">
        <p14:creationId xmlns:p14="http://schemas.microsoft.com/office/powerpoint/2010/main" val="1092555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68B526-7216-48D9-A1F9-FEF8A9AA1F7E}" type="datetimeFigureOut">
              <a:rPr lang="en-US" smtClean="0"/>
              <a:t>9/26/2025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A9E620-EDE4-4225-8155-1AB1DBF48519}" type="slidenum">
              <a:rPr lang="en-US" smtClean="0"/>
              <a:t>‹#›</a:t>
            </a:fld>
            <a:endParaRPr lang="en-US"/>
          </a:p>
        </p:txBody>
      </p:sp>
    </p:spTree>
    <p:extLst>
      <p:ext uri="{BB962C8B-B14F-4D97-AF65-F5344CB8AC3E}">
        <p14:creationId xmlns:p14="http://schemas.microsoft.com/office/powerpoint/2010/main" val="1533084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68B526-7216-48D9-A1F9-FEF8A9AA1F7E}" type="datetimeFigureOut">
              <a:rPr lang="en-US" smtClean="0"/>
              <a:t>9/26/2025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A9E620-EDE4-4225-8155-1AB1DBF48519}" type="slidenum">
              <a:rPr lang="en-US" smtClean="0"/>
              <a:t>‹#›</a:t>
            </a:fld>
            <a:endParaRPr lang="en-US"/>
          </a:p>
        </p:txBody>
      </p:sp>
    </p:spTree>
    <p:extLst>
      <p:ext uri="{BB962C8B-B14F-4D97-AF65-F5344CB8AC3E}">
        <p14:creationId xmlns:p14="http://schemas.microsoft.com/office/powerpoint/2010/main" val="3961152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8B526-7216-48D9-A1F9-FEF8A9AA1F7E}" type="datetimeFigureOut">
              <a:rPr lang="en-US" smtClean="0"/>
              <a:t>9/26/2025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A9E620-EDE4-4225-8155-1AB1DBF48519}" type="slidenum">
              <a:rPr lang="en-US" smtClean="0"/>
              <a:t>‹#›</a:t>
            </a:fld>
            <a:endParaRPr lang="en-US"/>
          </a:p>
        </p:txBody>
      </p:sp>
    </p:spTree>
    <p:extLst>
      <p:ext uri="{BB962C8B-B14F-4D97-AF65-F5344CB8AC3E}">
        <p14:creationId xmlns:p14="http://schemas.microsoft.com/office/powerpoint/2010/main" val="62787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68B526-7216-48D9-A1F9-FEF8A9AA1F7E}" type="datetimeFigureOut">
              <a:rPr lang="en-US" smtClean="0"/>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9E620-EDE4-4225-8155-1AB1DBF48519}" type="slidenum">
              <a:rPr lang="en-US" smtClean="0"/>
              <a:t>‹#›</a:t>
            </a:fld>
            <a:endParaRPr lang="en-US"/>
          </a:p>
        </p:txBody>
      </p:sp>
    </p:spTree>
    <p:extLst>
      <p:ext uri="{BB962C8B-B14F-4D97-AF65-F5344CB8AC3E}">
        <p14:creationId xmlns:p14="http://schemas.microsoft.com/office/powerpoint/2010/main" val="362241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68B526-7216-48D9-A1F9-FEF8A9AA1F7E}" type="datetimeFigureOut">
              <a:rPr lang="en-US" smtClean="0"/>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9E620-EDE4-4225-8155-1AB1DBF48519}" type="slidenum">
              <a:rPr lang="en-US" smtClean="0"/>
              <a:t>‹#›</a:t>
            </a:fld>
            <a:endParaRPr lang="en-US"/>
          </a:p>
        </p:txBody>
      </p:sp>
    </p:spTree>
    <p:extLst>
      <p:ext uri="{BB962C8B-B14F-4D97-AF65-F5344CB8AC3E}">
        <p14:creationId xmlns:p14="http://schemas.microsoft.com/office/powerpoint/2010/main" val="38364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868B526-7216-48D9-A1F9-FEF8A9AA1F7E}" type="datetimeFigureOut">
              <a:rPr lang="en-US" smtClean="0"/>
              <a:t>9/26/2025</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9A9E620-EDE4-4225-8155-1AB1DBF48519}" type="slidenum">
              <a:rPr lang="en-US" smtClean="0"/>
              <a:t>‹#›</a:t>
            </a:fld>
            <a:endParaRPr lang="en-US"/>
          </a:p>
        </p:txBody>
      </p:sp>
    </p:spTree>
    <p:extLst>
      <p:ext uri="{BB962C8B-B14F-4D97-AF65-F5344CB8AC3E}">
        <p14:creationId xmlns:p14="http://schemas.microsoft.com/office/powerpoint/2010/main" val="355895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hyperlink" Target="https://en.wikipedia.org/wiki/Exclamation_mar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transgriot.blogspot.com/2010/09/wake-hell-up-spoled-vanilla-glbt.html" TargetMode="External"/><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hyperlink" Target="http://aikime.blogspot.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www.squawkpoint.com/2013/03/do-slogans-work/"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hyperlink" Target="http://thepiratebalthasar.blogspot.com/2012/02/dream-vs-conflict.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sinosky.org/cool-ideas-for-raspberry-pi.htm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madouthere.wordpress.com/" TargetMode="External"/><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stackoverflow.com/questions/29555486/detection-of-groups"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B7868-1541-4B60-9E8B-C9CE73B1306A}"/>
              </a:ext>
            </a:extLst>
          </p:cNvPr>
          <p:cNvSpPr>
            <a:spLocks noGrp="1"/>
          </p:cNvSpPr>
          <p:nvPr>
            <p:ph type="ctrTitle"/>
          </p:nvPr>
        </p:nvSpPr>
        <p:spPr/>
        <p:txBody>
          <a:bodyPr/>
          <a:lstStyle/>
          <a:p>
            <a:r>
              <a:rPr lang="en-US" b="1" cap="small" dirty="0"/>
              <a:t>Customer Service</a:t>
            </a:r>
          </a:p>
        </p:txBody>
      </p:sp>
      <p:sp>
        <p:nvSpPr>
          <p:cNvPr id="3" name="Subtitle 2">
            <a:extLst>
              <a:ext uri="{FF2B5EF4-FFF2-40B4-BE49-F238E27FC236}">
                <a16:creationId xmlns:a16="http://schemas.microsoft.com/office/drawing/2014/main" id="{661CA7E3-9027-48DA-B10B-782A0B7ABC16}"/>
              </a:ext>
            </a:extLst>
          </p:cNvPr>
          <p:cNvSpPr>
            <a:spLocks noGrp="1"/>
          </p:cNvSpPr>
          <p:nvPr>
            <p:ph type="subTitle" idx="1"/>
          </p:nvPr>
        </p:nvSpPr>
        <p:spPr>
          <a:xfrm>
            <a:off x="4697642" y="3922789"/>
            <a:ext cx="7494358" cy="1388534"/>
          </a:xfrm>
        </p:spPr>
        <p:txBody>
          <a:bodyPr/>
          <a:lstStyle/>
          <a:p>
            <a:pPr algn="ctr"/>
            <a:r>
              <a:rPr lang="en-US" b="1" cap="small" dirty="0"/>
              <a:t>First Impressions are Lasting…..Get It Right the First Time!</a:t>
            </a:r>
          </a:p>
        </p:txBody>
      </p:sp>
    </p:spTree>
    <p:extLst>
      <p:ext uri="{BB962C8B-B14F-4D97-AF65-F5344CB8AC3E}">
        <p14:creationId xmlns:p14="http://schemas.microsoft.com/office/powerpoint/2010/main" val="282129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2DAAB-60B1-4C2F-9D5A-FCE6D4A32528}"/>
              </a:ext>
            </a:extLst>
          </p:cNvPr>
          <p:cNvSpPr>
            <a:spLocks noGrp="1"/>
          </p:cNvSpPr>
          <p:nvPr>
            <p:ph type="title"/>
          </p:nvPr>
        </p:nvSpPr>
        <p:spPr/>
        <p:txBody>
          <a:bodyPr/>
          <a:lstStyle/>
          <a:p>
            <a:r>
              <a:rPr lang="en-US" b="1" cap="small" dirty="0"/>
              <a:t>Handling Clients Using Communication</a:t>
            </a:r>
            <a:endParaRPr lang="en-US" dirty="0"/>
          </a:p>
        </p:txBody>
      </p:sp>
      <p:sp>
        <p:nvSpPr>
          <p:cNvPr id="3" name="Text Placeholder 2">
            <a:extLst>
              <a:ext uri="{FF2B5EF4-FFF2-40B4-BE49-F238E27FC236}">
                <a16:creationId xmlns:a16="http://schemas.microsoft.com/office/drawing/2014/main" id="{8AE6BC35-E508-42E5-A22A-35A7528AC1DA}"/>
              </a:ext>
            </a:extLst>
          </p:cNvPr>
          <p:cNvSpPr>
            <a:spLocks noGrp="1"/>
          </p:cNvSpPr>
          <p:nvPr>
            <p:ph type="body" idx="1"/>
          </p:nvPr>
        </p:nvSpPr>
        <p:spPr>
          <a:xfrm>
            <a:off x="1417739" y="1976438"/>
            <a:ext cx="4961628" cy="576262"/>
          </a:xfrm>
        </p:spPr>
        <p:txBody>
          <a:bodyPr/>
          <a:lstStyle/>
          <a:p>
            <a:r>
              <a:rPr lang="en-US" cap="small" dirty="0"/>
              <a:t>The Analyst Type</a:t>
            </a:r>
          </a:p>
        </p:txBody>
      </p:sp>
      <p:sp>
        <p:nvSpPr>
          <p:cNvPr id="4" name="Content Placeholder 3">
            <a:extLst>
              <a:ext uri="{FF2B5EF4-FFF2-40B4-BE49-F238E27FC236}">
                <a16:creationId xmlns:a16="http://schemas.microsoft.com/office/drawing/2014/main" id="{A3AB0B90-EFB0-4829-80BC-68F43A6E6160}"/>
              </a:ext>
            </a:extLst>
          </p:cNvPr>
          <p:cNvSpPr>
            <a:spLocks noGrp="1"/>
          </p:cNvSpPr>
          <p:nvPr>
            <p:ph sz="half" idx="2"/>
          </p:nvPr>
        </p:nvSpPr>
        <p:spPr>
          <a:xfrm>
            <a:off x="1316531" y="2615406"/>
            <a:ext cx="4895056" cy="4053842"/>
          </a:xfrm>
        </p:spPr>
        <p:txBody>
          <a:bodyPr>
            <a:normAutofit fontScale="92500"/>
          </a:bodyPr>
          <a:lstStyle/>
          <a:p>
            <a:pPr>
              <a:buSzPct val="100000"/>
              <a:buFont typeface="Wingdings" panose="05000000000000000000" pitchFamily="2" charset="2"/>
              <a:buChar char="q"/>
            </a:pPr>
            <a:r>
              <a:rPr lang="en-US" cap="small" dirty="0"/>
              <a:t>Seeks all information before making a decision</a:t>
            </a:r>
          </a:p>
          <a:p>
            <a:pPr lvl="1">
              <a:buSzPct val="100000"/>
              <a:buFont typeface="Wingdings" panose="05000000000000000000" pitchFamily="2" charset="2"/>
              <a:buChar char="ü"/>
            </a:pPr>
            <a:r>
              <a:rPr lang="en-US" cap="small" dirty="0"/>
              <a:t>More details the better for this person. This means you will need to spend more time with them….don’t rush it.</a:t>
            </a:r>
          </a:p>
          <a:p>
            <a:pPr>
              <a:buSzPct val="100000"/>
              <a:buFont typeface="Wingdings" panose="05000000000000000000" pitchFamily="2" charset="2"/>
              <a:buChar char="q"/>
            </a:pPr>
            <a:r>
              <a:rPr lang="en-US" cap="small" dirty="0"/>
              <a:t>Might be perceived as “wishy washy” on what they want</a:t>
            </a:r>
          </a:p>
          <a:p>
            <a:pPr lvl="1">
              <a:buSzPct val="100000"/>
              <a:buFont typeface="Wingdings" panose="05000000000000000000" pitchFamily="2" charset="2"/>
              <a:buChar char="ü"/>
            </a:pPr>
            <a:r>
              <a:rPr lang="en-US" cap="small" dirty="0"/>
              <a:t>Involve the client in the decision-making process once all the facts are given.  They may take longer, but they will come to a decision. </a:t>
            </a:r>
          </a:p>
          <a:p>
            <a:pPr>
              <a:buSzPct val="100000"/>
              <a:buFont typeface="Wingdings" panose="05000000000000000000" pitchFamily="2" charset="2"/>
              <a:buChar char="q"/>
            </a:pPr>
            <a:r>
              <a:rPr lang="en-US" cap="small" dirty="0"/>
              <a:t>Appreciates follow thru or “extra” mile</a:t>
            </a:r>
          </a:p>
          <a:p>
            <a:pPr lvl="1">
              <a:buSzPct val="100000"/>
              <a:buFont typeface="Wingdings" panose="05000000000000000000" pitchFamily="2" charset="2"/>
              <a:buChar char="ü"/>
            </a:pPr>
            <a:r>
              <a:rPr lang="en-US" cap="small" dirty="0"/>
              <a:t>If you say you are going to do something, you need to do it.  They will follow-up if you did or not.  If you did, they will be very complimentary because they like the “extra” care.  </a:t>
            </a:r>
          </a:p>
        </p:txBody>
      </p:sp>
      <p:sp>
        <p:nvSpPr>
          <p:cNvPr id="5" name="Text Placeholder 4">
            <a:extLst>
              <a:ext uri="{FF2B5EF4-FFF2-40B4-BE49-F238E27FC236}">
                <a16:creationId xmlns:a16="http://schemas.microsoft.com/office/drawing/2014/main" id="{3D5EF894-8394-42FB-9536-6832F38CD3FD}"/>
              </a:ext>
            </a:extLst>
          </p:cNvPr>
          <p:cNvSpPr>
            <a:spLocks noGrp="1"/>
          </p:cNvSpPr>
          <p:nvPr>
            <p:ph type="body" sz="quarter" idx="3"/>
          </p:nvPr>
        </p:nvSpPr>
        <p:spPr>
          <a:xfrm>
            <a:off x="6493667" y="1976438"/>
            <a:ext cx="4895057" cy="576262"/>
          </a:xfrm>
        </p:spPr>
        <p:txBody>
          <a:bodyPr/>
          <a:lstStyle/>
          <a:p>
            <a:r>
              <a:rPr lang="en-US" cap="small" dirty="0"/>
              <a:t>The Socializer Type</a:t>
            </a:r>
          </a:p>
        </p:txBody>
      </p:sp>
      <p:sp>
        <p:nvSpPr>
          <p:cNvPr id="6" name="Content Placeholder 5">
            <a:extLst>
              <a:ext uri="{FF2B5EF4-FFF2-40B4-BE49-F238E27FC236}">
                <a16:creationId xmlns:a16="http://schemas.microsoft.com/office/drawing/2014/main" id="{0FF403D6-E041-4658-BBFF-332D0AF1474B}"/>
              </a:ext>
            </a:extLst>
          </p:cNvPr>
          <p:cNvSpPr>
            <a:spLocks noGrp="1"/>
          </p:cNvSpPr>
          <p:nvPr>
            <p:ph sz="quarter" idx="4"/>
          </p:nvPr>
        </p:nvSpPr>
        <p:spPr>
          <a:xfrm>
            <a:off x="6493667" y="2615407"/>
            <a:ext cx="4895056" cy="3995118"/>
          </a:xfrm>
        </p:spPr>
        <p:txBody>
          <a:bodyPr>
            <a:normAutofit fontScale="92500"/>
          </a:bodyPr>
          <a:lstStyle/>
          <a:p>
            <a:pPr>
              <a:buSzPct val="100000"/>
              <a:buFont typeface="Wingdings" panose="05000000000000000000" pitchFamily="2" charset="2"/>
              <a:buChar char="q"/>
            </a:pPr>
            <a:r>
              <a:rPr lang="en-US" cap="small" dirty="0"/>
              <a:t>Wants to create that friendship on an individual level</a:t>
            </a:r>
          </a:p>
          <a:p>
            <a:pPr lvl="1">
              <a:buSzPct val="100000"/>
              <a:buFont typeface="Wingdings" panose="05000000000000000000" pitchFamily="2" charset="2"/>
              <a:buChar char="ü"/>
            </a:pPr>
            <a:r>
              <a:rPr lang="en-US" cap="small" dirty="0"/>
              <a:t>Use their name when taking to them</a:t>
            </a:r>
          </a:p>
          <a:p>
            <a:pPr lvl="1">
              <a:buSzPct val="100000"/>
              <a:buFont typeface="Wingdings" panose="05000000000000000000" pitchFamily="2" charset="2"/>
              <a:buChar char="ü"/>
            </a:pPr>
            <a:r>
              <a:rPr lang="en-US" cap="small" dirty="0"/>
              <a:t>Build that trust because if not will not believe you even if are correct</a:t>
            </a:r>
          </a:p>
          <a:p>
            <a:pPr>
              <a:buSzPct val="100000"/>
              <a:buFont typeface="Wingdings" panose="05000000000000000000" pitchFamily="2" charset="2"/>
              <a:buChar char="q"/>
            </a:pPr>
            <a:r>
              <a:rPr lang="en-US" cap="small" dirty="0"/>
              <a:t>Seeks long conversations that have nothing to do with why they are here</a:t>
            </a:r>
          </a:p>
          <a:p>
            <a:pPr lvl="1">
              <a:buSzPct val="100000"/>
              <a:buFont typeface="Wingdings" panose="05000000000000000000" pitchFamily="2" charset="2"/>
              <a:buChar char="ü"/>
            </a:pPr>
            <a:r>
              <a:rPr lang="en-US" cap="small" dirty="0"/>
              <a:t>Let them talk.  This might be there only interaction of the day. </a:t>
            </a:r>
          </a:p>
          <a:p>
            <a:pPr lvl="1">
              <a:buSzPct val="100000"/>
              <a:buFont typeface="Wingdings" panose="05000000000000000000" pitchFamily="2" charset="2"/>
              <a:buChar char="ü"/>
            </a:pPr>
            <a:r>
              <a:rPr lang="en-US" cap="small" dirty="0"/>
              <a:t>No data is needed to make them happy</a:t>
            </a:r>
          </a:p>
          <a:p>
            <a:pPr>
              <a:buSzPct val="100000"/>
              <a:buFont typeface="Wingdings" panose="05000000000000000000" pitchFamily="2" charset="2"/>
              <a:buChar char="q"/>
            </a:pPr>
            <a:endParaRPr lang="en-US" cap="small" dirty="0"/>
          </a:p>
        </p:txBody>
      </p:sp>
    </p:spTree>
    <p:extLst>
      <p:ext uri="{BB962C8B-B14F-4D97-AF65-F5344CB8AC3E}">
        <p14:creationId xmlns:p14="http://schemas.microsoft.com/office/powerpoint/2010/main" val="59286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7B549-0AD0-3186-359C-CA04A88E6B60}"/>
              </a:ext>
            </a:extLst>
          </p:cNvPr>
          <p:cNvSpPr>
            <a:spLocks noGrp="1"/>
          </p:cNvSpPr>
          <p:nvPr>
            <p:ph type="title"/>
          </p:nvPr>
        </p:nvSpPr>
        <p:spPr>
          <a:xfrm>
            <a:off x="2572279" y="1959633"/>
            <a:ext cx="8930747" cy="2110382"/>
          </a:xfrm>
        </p:spPr>
        <p:txBody>
          <a:bodyPr>
            <a:normAutofit/>
          </a:bodyPr>
          <a:lstStyle/>
          <a:p>
            <a:r>
              <a:rPr lang="en-US" sz="6000" cap="small" dirty="0"/>
              <a:t>Role Play Exercise</a:t>
            </a:r>
            <a:endParaRPr lang="en-US" sz="6000" dirty="0"/>
          </a:p>
        </p:txBody>
      </p:sp>
      <p:sp>
        <p:nvSpPr>
          <p:cNvPr id="3" name="Text Placeholder 2">
            <a:extLst>
              <a:ext uri="{FF2B5EF4-FFF2-40B4-BE49-F238E27FC236}">
                <a16:creationId xmlns:a16="http://schemas.microsoft.com/office/drawing/2014/main" id="{158500F6-687C-975F-F766-5B771E76F352}"/>
              </a:ext>
            </a:extLst>
          </p:cNvPr>
          <p:cNvSpPr>
            <a:spLocks noGrp="1"/>
          </p:cNvSpPr>
          <p:nvPr>
            <p:ph type="body" idx="1"/>
          </p:nvPr>
        </p:nvSpPr>
        <p:spPr>
          <a:xfrm>
            <a:off x="2641289" y="4070015"/>
            <a:ext cx="8930748" cy="1295615"/>
          </a:xfrm>
        </p:spPr>
        <p:txBody>
          <a:bodyPr>
            <a:normAutofit fontScale="92500" lnSpcReduction="10000"/>
          </a:bodyPr>
          <a:lstStyle/>
          <a:p>
            <a:r>
              <a:rPr lang="en-US" dirty="0"/>
              <a:t>Scene:  The client is unhappy about the progress on their eligibility case and wants answers now.  </a:t>
            </a:r>
          </a:p>
          <a:p>
            <a:r>
              <a:rPr lang="en-US" dirty="0"/>
              <a:t>Communication: Use the different types of communication to see what fits best for this clients and make the adjustment to hep resolve the situation without a supervisor. </a:t>
            </a:r>
          </a:p>
        </p:txBody>
      </p:sp>
    </p:spTree>
    <p:extLst>
      <p:ext uri="{BB962C8B-B14F-4D97-AF65-F5344CB8AC3E}">
        <p14:creationId xmlns:p14="http://schemas.microsoft.com/office/powerpoint/2010/main" val="2931352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3"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4"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5"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6"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7"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pSp>
        <p:nvGrpSpPr>
          <p:cNvPr id="19" name="Group 18">
            <a:extLst>
              <a:ext uri="{FF2B5EF4-FFF2-40B4-BE49-F238E27FC236}">
                <a16:creationId xmlns:a16="http://schemas.microsoft.com/office/drawing/2014/main" id="{A2E861A3-F23C-46B8-A38A-4A22E453D9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0" name="Freeform 6">
              <a:extLst>
                <a:ext uri="{FF2B5EF4-FFF2-40B4-BE49-F238E27FC236}">
                  <a16:creationId xmlns:a16="http://schemas.microsoft.com/office/drawing/2014/main" id="{8BC3D220-643B-4160-B5A9-59DF5D21F4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1" name="Freeform 7">
              <a:extLst>
                <a:ext uri="{FF2B5EF4-FFF2-40B4-BE49-F238E27FC236}">
                  <a16:creationId xmlns:a16="http://schemas.microsoft.com/office/drawing/2014/main" id="{B92237DE-D518-4625-8392-66D7084588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2" name="Freeform 8">
              <a:extLst>
                <a:ext uri="{FF2B5EF4-FFF2-40B4-BE49-F238E27FC236}">
                  <a16:creationId xmlns:a16="http://schemas.microsoft.com/office/drawing/2014/main" id="{F290F0DD-E80A-4263-94E1-A41F57D84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3" name="Freeform 9">
              <a:extLst>
                <a:ext uri="{FF2B5EF4-FFF2-40B4-BE49-F238E27FC236}">
                  <a16:creationId xmlns:a16="http://schemas.microsoft.com/office/drawing/2014/main" id="{D78EA7D2-CCEA-435E-873D-36BF0522FF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4" name="Freeform 10">
              <a:extLst>
                <a:ext uri="{FF2B5EF4-FFF2-40B4-BE49-F238E27FC236}">
                  <a16:creationId xmlns:a16="http://schemas.microsoft.com/office/drawing/2014/main" id="{9DFA731E-D6BB-42CC-AA05-64023DC81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5" name="Freeform 11">
              <a:extLst>
                <a:ext uri="{FF2B5EF4-FFF2-40B4-BE49-F238E27FC236}">
                  <a16:creationId xmlns:a16="http://schemas.microsoft.com/office/drawing/2014/main" id="{B00D0483-90FB-4EB4-9770-CA8A310D5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F205482A-36E9-4278-92D1-F6B4CFBD1BB3}"/>
              </a:ext>
            </a:extLst>
          </p:cNvPr>
          <p:cNvSpPr>
            <a:spLocks noGrp="1"/>
          </p:cNvSpPr>
          <p:nvPr>
            <p:ph type="title"/>
          </p:nvPr>
        </p:nvSpPr>
        <p:spPr>
          <a:xfrm>
            <a:off x="1484312" y="685800"/>
            <a:ext cx="4278928" cy="1752599"/>
          </a:xfrm>
        </p:spPr>
        <p:txBody>
          <a:bodyPr vert="horz" lIns="91440" tIns="45720" rIns="91440" bIns="45720" rtlCol="0" anchor="ctr">
            <a:normAutofit/>
          </a:bodyPr>
          <a:lstStyle/>
          <a:p>
            <a:r>
              <a:rPr lang="en-US" sz="4000" b="1" cap="small" dirty="0"/>
              <a:t>De-Escalating the Situation</a:t>
            </a:r>
          </a:p>
        </p:txBody>
      </p:sp>
      <p:sp>
        <p:nvSpPr>
          <p:cNvPr id="4" name="Text Placeholder 3">
            <a:extLst>
              <a:ext uri="{FF2B5EF4-FFF2-40B4-BE49-F238E27FC236}">
                <a16:creationId xmlns:a16="http://schemas.microsoft.com/office/drawing/2014/main" id="{79084B75-FDAF-4252-BBE5-6947F5363517}"/>
              </a:ext>
            </a:extLst>
          </p:cNvPr>
          <p:cNvSpPr>
            <a:spLocks noGrp="1"/>
          </p:cNvSpPr>
          <p:nvPr>
            <p:ph type="body" sz="half" idx="2"/>
          </p:nvPr>
        </p:nvSpPr>
        <p:spPr>
          <a:xfrm>
            <a:off x="1484310" y="2666999"/>
            <a:ext cx="4278929" cy="3124201"/>
          </a:xfrm>
        </p:spPr>
        <p:txBody>
          <a:bodyPr vert="horz" lIns="91440" tIns="45720" rIns="91440" bIns="45720" rtlCol="0" anchor="ctr">
            <a:normAutofit/>
          </a:bodyPr>
          <a:lstStyle/>
          <a:p>
            <a:pPr algn="l"/>
            <a:r>
              <a:rPr lang="en-US" sz="2000" cap="small" dirty="0"/>
              <a:t>When all our conflict avoidance techniques and communication tips fail and the client continues to be upset or angry with any change in demeanor, we need to try to de-escalate the situation to the best of our abilities. How we de-escalate the situation can vary and we need to pick the best solution for the situation.  </a:t>
            </a:r>
          </a:p>
        </p:txBody>
      </p:sp>
      <p:sp>
        <p:nvSpPr>
          <p:cNvPr id="27" name="Rounded Rectangle 16">
            <a:extLst>
              <a:ext uri="{FF2B5EF4-FFF2-40B4-BE49-F238E27FC236}">
                <a16:creationId xmlns:a16="http://schemas.microsoft.com/office/drawing/2014/main" id="{DD7EED39-224E-4230-8FD1-B1E1AF6C6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48931"/>
            <a:ext cx="540702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drawing&#10;&#10;Description automatically generated">
            <a:extLst>
              <a:ext uri="{FF2B5EF4-FFF2-40B4-BE49-F238E27FC236}">
                <a16:creationId xmlns:a16="http://schemas.microsoft.com/office/drawing/2014/main" id="{10DE8965-093D-4C64-B43A-DD8E3F2CB557}"/>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342" r="4361" b="3"/>
          <a:stretch/>
        </p:blipFill>
        <p:spPr>
          <a:xfrm>
            <a:off x="6434407" y="1011765"/>
            <a:ext cx="4744154" cy="4546708"/>
          </a:xfrm>
          <a:prstGeom prst="rect">
            <a:avLst/>
          </a:prstGeom>
        </p:spPr>
      </p:pic>
    </p:spTree>
    <p:extLst>
      <p:ext uri="{BB962C8B-B14F-4D97-AF65-F5344CB8AC3E}">
        <p14:creationId xmlns:p14="http://schemas.microsoft.com/office/powerpoint/2010/main" val="760250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D3B14-9A20-41CC-B4A7-6217FE2D44F4}"/>
              </a:ext>
            </a:extLst>
          </p:cNvPr>
          <p:cNvSpPr>
            <a:spLocks noGrp="1"/>
          </p:cNvSpPr>
          <p:nvPr>
            <p:ph type="title"/>
          </p:nvPr>
        </p:nvSpPr>
        <p:spPr/>
        <p:txBody>
          <a:bodyPr/>
          <a:lstStyle/>
          <a:p>
            <a:r>
              <a:rPr lang="en-US" b="1" cap="small" dirty="0"/>
              <a:t>De-Escalating the Situation</a:t>
            </a:r>
            <a:endParaRPr lang="en-US" dirty="0"/>
          </a:p>
        </p:txBody>
      </p:sp>
      <p:sp>
        <p:nvSpPr>
          <p:cNvPr id="3" name="Content Placeholder 2">
            <a:extLst>
              <a:ext uri="{FF2B5EF4-FFF2-40B4-BE49-F238E27FC236}">
                <a16:creationId xmlns:a16="http://schemas.microsoft.com/office/drawing/2014/main" id="{79045D01-0365-4FF5-967A-FD536731D93B}"/>
              </a:ext>
            </a:extLst>
          </p:cNvPr>
          <p:cNvSpPr>
            <a:spLocks noGrp="1"/>
          </p:cNvSpPr>
          <p:nvPr>
            <p:ph idx="1"/>
          </p:nvPr>
        </p:nvSpPr>
        <p:spPr/>
        <p:txBody>
          <a:bodyPr>
            <a:normAutofit fontScale="92500" lnSpcReduction="20000"/>
          </a:bodyPr>
          <a:lstStyle/>
          <a:p>
            <a:pPr>
              <a:buSzPct val="100000"/>
              <a:buFont typeface="Wingdings" panose="05000000000000000000" pitchFamily="2" charset="2"/>
              <a:buChar char="q"/>
            </a:pPr>
            <a:r>
              <a:rPr lang="en-US" cap="small" dirty="0"/>
              <a:t>Diffuse The Situation By Your Actions</a:t>
            </a:r>
          </a:p>
          <a:p>
            <a:pPr lvl="1">
              <a:buSzPct val="100000"/>
              <a:buFont typeface="Wingdings" panose="05000000000000000000" pitchFamily="2" charset="2"/>
              <a:buChar char="ü"/>
            </a:pPr>
            <a:r>
              <a:rPr lang="en-US" cap="small" dirty="0"/>
              <a:t>Stay calm and composed while the conversation is happening</a:t>
            </a:r>
          </a:p>
          <a:p>
            <a:pPr lvl="1">
              <a:buSzPct val="100000"/>
              <a:buFont typeface="Wingdings" panose="05000000000000000000" pitchFamily="2" charset="2"/>
              <a:buChar char="ü"/>
            </a:pPr>
            <a:r>
              <a:rPr lang="en-US" cap="small" dirty="0"/>
              <a:t>Maintain your tone- Don’t get louder or higher pitched</a:t>
            </a:r>
          </a:p>
          <a:p>
            <a:pPr lvl="1">
              <a:buSzPct val="100000"/>
              <a:buFont typeface="Wingdings" panose="05000000000000000000" pitchFamily="2" charset="2"/>
              <a:buChar char="ü"/>
            </a:pPr>
            <a:r>
              <a:rPr lang="en-US" cap="small" dirty="0"/>
              <a:t>Make them feel heard.  Their problem is very real and serious to them and they want someone to care about it.  </a:t>
            </a:r>
          </a:p>
          <a:p>
            <a:pPr lvl="1">
              <a:buSzPct val="100000"/>
              <a:buFont typeface="Wingdings" panose="05000000000000000000" pitchFamily="2" charset="2"/>
              <a:buChar char="ü"/>
            </a:pPr>
            <a:r>
              <a:rPr lang="en-US" cap="small" dirty="0"/>
              <a:t>The answer is never just “no”.  Offer other alternatives or resources in community or other Agency workers to see them.  </a:t>
            </a:r>
          </a:p>
          <a:p>
            <a:pPr lvl="1">
              <a:buSzPct val="100000"/>
              <a:buFont typeface="Wingdings" panose="05000000000000000000" pitchFamily="2" charset="2"/>
              <a:buChar char="ü"/>
            </a:pPr>
            <a:r>
              <a:rPr lang="en-US" cap="small" dirty="0"/>
              <a:t>Going the extra mile and getting the worker personally or getting an answer if the worker isn’t available</a:t>
            </a:r>
          </a:p>
          <a:p>
            <a:pPr lvl="1">
              <a:buSzPct val="100000"/>
              <a:buFont typeface="Wingdings" panose="05000000000000000000" pitchFamily="2" charset="2"/>
              <a:buChar char="ü"/>
            </a:pPr>
            <a:endParaRPr lang="en-US" cap="small" dirty="0"/>
          </a:p>
          <a:p>
            <a:pPr lvl="1">
              <a:buSzPct val="100000"/>
              <a:buFont typeface="Wingdings" panose="05000000000000000000" pitchFamily="2" charset="2"/>
              <a:buChar char="ü"/>
            </a:pPr>
            <a:endParaRPr lang="en-US" cap="small" dirty="0"/>
          </a:p>
        </p:txBody>
      </p:sp>
    </p:spTree>
    <p:extLst>
      <p:ext uri="{BB962C8B-B14F-4D97-AF65-F5344CB8AC3E}">
        <p14:creationId xmlns:p14="http://schemas.microsoft.com/office/powerpoint/2010/main" val="3684563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AAD6B-BF53-45AA-AFCE-26222E2F71CC}"/>
              </a:ext>
            </a:extLst>
          </p:cNvPr>
          <p:cNvSpPr>
            <a:spLocks noGrp="1"/>
          </p:cNvSpPr>
          <p:nvPr>
            <p:ph type="title"/>
          </p:nvPr>
        </p:nvSpPr>
        <p:spPr/>
        <p:txBody>
          <a:bodyPr/>
          <a:lstStyle/>
          <a:p>
            <a:r>
              <a:rPr lang="en-US" b="1" cap="small" dirty="0"/>
              <a:t>De-Escalating the Situation</a:t>
            </a:r>
            <a:endParaRPr lang="en-US" dirty="0"/>
          </a:p>
        </p:txBody>
      </p:sp>
      <p:sp>
        <p:nvSpPr>
          <p:cNvPr id="3" name="Content Placeholder 2">
            <a:extLst>
              <a:ext uri="{FF2B5EF4-FFF2-40B4-BE49-F238E27FC236}">
                <a16:creationId xmlns:a16="http://schemas.microsoft.com/office/drawing/2014/main" id="{7BBD437F-9A41-4D5B-A6B1-91EE6435A137}"/>
              </a:ext>
            </a:extLst>
          </p:cNvPr>
          <p:cNvSpPr>
            <a:spLocks noGrp="1"/>
          </p:cNvSpPr>
          <p:nvPr>
            <p:ph idx="1"/>
          </p:nvPr>
        </p:nvSpPr>
        <p:spPr/>
        <p:txBody>
          <a:bodyPr>
            <a:normAutofit fontScale="92500" lnSpcReduction="20000"/>
          </a:bodyPr>
          <a:lstStyle/>
          <a:p>
            <a:pPr>
              <a:buSzPct val="100000"/>
              <a:buFont typeface="Wingdings" panose="05000000000000000000" pitchFamily="2" charset="2"/>
              <a:buChar char="q"/>
            </a:pPr>
            <a:r>
              <a:rPr lang="en-US" cap="small" dirty="0"/>
              <a:t>Relate With The Person</a:t>
            </a:r>
          </a:p>
          <a:p>
            <a:pPr lvl="1">
              <a:buSzPct val="100000"/>
              <a:buFont typeface="Wingdings" panose="05000000000000000000" pitchFamily="2" charset="2"/>
              <a:buChar char="ü"/>
            </a:pPr>
            <a:r>
              <a:rPr lang="en-US" cap="small" dirty="0"/>
              <a:t>Relate on the level for their frustration.  Understanding their frustration is different then understanding their personal situation of why they are here.  Do NOT go there….this will infuriate them more! </a:t>
            </a:r>
          </a:p>
          <a:p>
            <a:pPr>
              <a:buSzPct val="100000"/>
              <a:buFont typeface="Wingdings" panose="05000000000000000000" pitchFamily="2" charset="2"/>
              <a:buChar char="q"/>
            </a:pPr>
            <a:r>
              <a:rPr lang="en-US" cap="small" dirty="0"/>
              <a:t>Remove Them From The Lobby</a:t>
            </a:r>
          </a:p>
          <a:p>
            <a:pPr lvl="1">
              <a:buSzPct val="100000"/>
              <a:buFont typeface="Wingdings" panose="05000000000000000000" pitchFamily="2" charset="2"/>
              <a:buChar char="ü"/>
            </a:pPr>
            <a:r>
              <a:rPr lang="en-US" cap="small" dirty="0"/>
              <a:t>Utilize rooms or offices off of your lobby area(if possible) to meet with them and have someone else cover the front or have the eligibility worker meet them.</a:t>
            </a:r>
          </a:p>
          <a:p>
            <a:pPr lvl="1">
              <a:buSzPct val="100000"/>
              <a:buFont typeface="Wingdings" panose="05000000000000000000" pitchFamily="2" charset="2"/>
              <a:buChar char="ü"/>
            </a:pPr>
            <a:r>
              <a:rPr lang="en-US" cap="small" dirty="0"/>
              <a:t>If you feel uncomfortable at any time to meet a client by yourself, always bring in a supervisor or co-worker for the buddy system</a:t>
            </a:r>
          </a:p>
          <a:p>
            <a:pPr lvl="1">
              <a:buSzPct val="100000"/>
              <a:buFont typeface="Wingdings" panose="05000000000000000000" pitchFamily="2" charset="2"/>
              <a:buChar char="ü"/>
            </a:pPr>
            <a:endParaRPr lang="en-US" cap="small" dirty="0"/>
          </a:p>
        </p:txBody>
      </p:sp>
    </p:spTree>
    <p:extLst>
      <p:ext uri="{BB962C8B-B14F-4D97-AF65-F5344CB8AC3E}">
        <p14:creationId xmlns:p14="http://schemas.microsoft.com/office/powerpoint/2010/main" val="3270777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8093-BA18-4B6A-A53C-FBE00916E71F}"/>
              </a:ext>
            </a:extLst>
          </p:cNvPr>
          <p:cNvSpPr>
            <a:spLocks noGrp="1"/>
          </p:cNvSpPr>
          <p:nvPr>
            <p:ph type="title"/>
          </p:nvPr>
        </p:nvSpPr>
        <p:spPr>
          <a:xfrm>
            <a:off x="265111" y="417945"/>
            <a:ext cx="10018713" cy="1752599"/>
          </a:xfrm>
        </p:spPr>
        <p:txBody>
          <a:bodyPr/>
          <a:lstStyle/>
          <a:p>
            <a:r>
              <a:rPr lang="en-US" b="1" cap="small" dirty="0"/>
              <a:t>De-Escalating the Situation</a:t>
            </a:r>
            <a:endParaRPr lang="en-US" dirty="0"/>
          </a:p>
        </p:txBody>
      </p:sp>
      <p:sp>
        <p:nvSpPr>
          <p:cNvPr id="3" name="Content Placeholder 2">
            <a:extLst>
              <a:ext uri="{FF2B5EF4-FFF2-40B4-BE49-F238E27FC236}">
                <a16:creationId xmlns:a16="http://schemas.microsoft.com/office/drawing/2014/main" id="{1695692A-4E21-402E-9E58-B9DBC27EB564}"/>
              </a:ext>
            </a:extLst>
          </p:cNvPr>
          <p:cNvSpPr>
            <a:spLocks noGrp="1"/>
          </p:cNvSpPr>
          <p:nvPr>
            <p:ph idx="1"/>
          </p:nvPr>
        </p:nvSpPr>
        <p:spPr>
          <a:xfrm>
            <a:off x="1253403" y="1956985"/>
            <a:ext cx="8154988" cy="4755542"/>
          </a:xfrm>
        </p:spPr>
        <p:txBody>
          <a:bodyPr>
            <a:normAutofit fontScale="92500" lnSpcReduction="10000"/>
          </a:bodyPr>
          <a:lstStyle/>
          <a:p>
            <a:pPr>
              <a:buSzPct val="100000"/>
              <a:buFont typeface="Wingdings" panose="05000000000000000000" pitchFamily="2" charset="2"/>
              <a:buChar char="q"/>
            </a:pPr>
            <a:r>
              <a:rPr lang="en-US" cap="small" dirty="0"/>
              <a:t>When all else fails…..</a:t>
            </a:r>
          </a:p>
          <a:p>
            <a:pPr lvl="1">
              <a:buSzPct val="100000"/>
              <a:buFont typeface="Wingdings" panose="05000000000000000000" pitchFamily="2" charset="2"/>
              <a:buChar char="ü"/>
            </a:pPr>
            <a:r>
              <a:rPr lang="en-US" cap="small" dirty="0"/>
              <a:t>Get a Supervisor.  Sometimes that is all it takes because they feel their issue will get resolved. </a:t>
            </a:r>
          </a:p>
          <a:p>
            <a:pPr lvl="1">
              <a:buSzPct val="100000"/>
              <a:buFont typeface="Wingdings" panose="05000000000000000000" pitchFamily="2" charset="2"/>
              <a:buChar char="ü"/>
            </a:pPr>
            <a:r>
              <a:rPr lang="en-US" cap="small" dirty="0"/>
              <a:t>If client can’t calm down, you have the right to hang up or ask them to leave the premise.  </a:t>
            </a:r>
          </a:p>
          <a:p>
            <a:pPr lvl="2">
              <a:buSzPct val="100000"/>
              <a:buFont typeface="Wingdings" panose="05000000000000000000" pitchFamily="2" charset="2"/>
              <a:buChar char="Ø"/>
            </a:pPr>
            <a:r>
              <a:rPr lang="en-US" cap="small" dirty="0"/>
              <a:t>If you do, please give warning(s) to the client before hand. Also let them know they can come or call back to resolve their problem calmly because we do want to help.  </a:t>
            </a:r>
          </a:p>
          <a:p>
            <a:pPr lvl="1">
              <a:buSzPct val="100000"/>
              <a:buFont typeface="Wingdings" panose="05000000000000000000" pitchFamily="2" charset="2"/>
              <a:buChar char="ü"/>
            </a:pPr>
            <a:r>
              <a:rPr lang="en-US" cap="small" dirty="0"/>
              <a:t>If client refuses to leave and is a disruption, then call the police to remove them</a:t>
            </a:r>
          </a:p>
          <a:p>
            <a:pPr lvl="1">
              <a:buSzPct val="100000"/>
              <a:buFont typeface="Wingdings" panose="05000000000000000000" pitchFamily="2" charset="2"/>
              <a:buChar char="ü"/>
            </a:pPr>
            <a:r>
              <a:rPr lang="en-US" cap="small" dirty="0"/>
              <a:t>If client continues to call back continuously, let the call go and have them leave a message.  </a:t>
            </a:r>
          </a:p>
          <a:p>
            <a:pPr lvl="2">
              <a:buSzPct val="100000"/>
              <a:buFont typeface="Wingdings" panose="05000000000000000000" pitchFamily="2" charset="2"/>
              <a:buChar char="Ø"/>
            </a:pPr>
            <a:r>
              <a:rPr lang="en-US" cap="small" dirty="0"/>
              <a:t>Make sure you tell someone about the situation, so your supervisor is aware of this. </a:t>
            </a:r>
          </a:p>
        </p:txBody>
      </p:sp>
      <p:pic>
        <p:nvPicPr>
          <p:cNvPr id="8" name="Picture 7" descr="A drawing of a cartoon character&#10;&#10;Description automatically generated">
            <a:extLst>
              <a:ext uri="{FF2B5EF4-FFF2-40B4-BE49-F238E27FC236}">
                <a16:creationId xmlns:a16="http://schemas.microsoft.com/office/drawing/2014/main" id="{C61F066D-B26C-4281-B4A4-B7350CDCA11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08391" y="2658356"/>
            <a:ext cx="2667000" cy="3352800"/>
          </a:xfrm>
          <a:prstGeom prst="rect">
            <a:avLst/>
          </a:prstGeom>
        </p:spPr>
      </p:pic>
    </p:spTree>
    <p:extLst>
      <p:ext uri="{BB962C8B-B14F-4D97-AF65-F5344CB8AC3E}">
        <p14:creationId xmlns:p14="http://schemas.microsoft.com/office/powerpoint/2010/main" val="581234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60830-8262-26A7-4369-39530D3669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421EF8-FE2D-A57E-7EF2-1E6498A22F6F}"/>
              </a:ext>
            </a:extLst>
          </p:cNvPr>
          <p:cNvSpPr>
            <a:spLocks noGrp="1"/>
          </p:cNvSpPr>
          <p:nvPr>
            <p:ph type="title"/>
          </p:nvPr>
        </p:nvSpPr>
        <p:spPr>
          <a:xfrm>
            <a:off x="2572279" y="1959633"/>
            <a:ext cx="8930747" cy="2110382"/>
          </a:xfrm>
        </p:spPr>
        <p:txBody>
          <a:bodyPr>
            <a:normAutofit/>
          </a:bodyPr>
          <a:lstStyle/>
          <a:p>
            <a:r>
              <a:rPr lang="en-US" sz="6000" cap="small" dirty="0"/>
              <a:t>Role Play Exercise</a:t>
            </a:r>
            <a:endParaRPr lang="en-US" sz="6000" dirty="0"/>
          </a:p>
        </p:txBody>
      </p:sp>
      <p:sp>
        <p:nvSpPr>
          <p:cNvPr id="3" name="Text Placeholder 2">
            <a:extLst>
              <a:ext uri="{FF2B5EF4-FFF2-40B4-BE49-F238E27FC236}">
                <a16:creationId xmlns:a16="http://schemas.microsoft.com/office/drawing/2014/main" id="{04661F9F-3330-489D-4742-2ACE9EE21CD8}"/>
              </a:ext>
            </a:extLst>
          </p:cNvPr>
          <p:cNvSpPr>
            <a:spLocks noGrp="1"/>
          </p:cNvSpPr>
          <p:nvPr>
            <p:ph type="body" idx="1"/>
          </p:nvPr>
        </p:nvSpPr>
        <p:spPr>
          <a:xfrm>
            <a:off x="2641289" y="4070015"/>
            <a:ext cx="8930748" cy="1295615"/>
          </a:xfrm>
        </p:spPr>
        <p:txBody>
          <a:bodyPr>
            <a:normAutofit fontScale="85000" lnSpcReduction="10000"/>
          </a:bodyPr>
          <a:lstStyle/>
          <a:p>
            <a:r>
              <a:rPr lang="en-US" dirty="0"/>
              <a:t>Scene:  The client is unhappy about the progress on their children being potentially removed from the home and some worker went to talk to them at school.  The client is not taking no and challenging every answer and behaving badly. </a:t>
            </a:r>
          </a:p>
          <a:p>
            <a:r>
              <a:rPr lang="en-US" dirty="0"/>
              <a:t>Communication: How would you try to not let this escalate and but what happens if all else fails? </a:t>
            </a:r>
          </a:p>
        </p:txBody>
      </p:sp>
    </p:spTree>
    <p:extLst>
      <p:ext uri="{BB962C8B-B14F-4D97-AF65-F5344CB8AC3E}">
        <p14:creationId xmlns:p14="http://schemas.microsoft.com/office/powerpoint/2010/main" val="3549418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5FF890B-3CE7-403A-AECE-2DE04FC7AF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99A4E160-6CFD-4514-9E20-CA6692CCD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3" name="Freeform 7">
              <a:extLst>
                <a:ext uri="{FF2B5EF4-FFF2-40B4-BE49-F238E27FC236}">
                  <a16:creationId xmlns:a16="http://schemas.microsoft.com/office/drawing/2014/main" id="{3DCD16F5-8D15-45FD-BA62-ADAC08183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4" name="Freeform 8">
              <a:extLst>
                <a:ext uri="{FF2B5EF4-FFF2-40B4-BE49-F238E27FC236}">
                  <a16:creationId xmlns:a16="http://schemas.microsoft.com/office/drawing/2014/main" id="{E7CFAF28-6FDA-4C2C-BE51-123D1115F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5" name="Freeform 9">
              <a:extLst>
                <a:ext uri="{FF2B5EF4-FFF2-40B4-BE49-F238E27FC236}">
                  <a16:creationId xmlns:a16="http://schemas.microsoft.com/office/drawing/2014/main" id="{1FD12703-0627-4991-B2A4-F96519F90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6" name="Freeform 10">
              <a:extLst>
                <a:ext uri="{FF2B5EF4-FFF2-40B4-BE49-F238E27FC236}">
                  <a16:creationId xmlns:a16="http://schemas.microsoft.com/office/drawing/2014/main" id="{A5758E0B-DF61-40A8-B765-BC6841906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7" name="Freeform 11">
              <a:extLst>
                <a:ext uri="{FF2B5EF4-FFF2-40B4-BE49-F238E27FC236}">
                  <a16:creationId xmlns:a16="http://schemas.microsoft.com/office/drawing/2014/main" id="{3E063A1F-9566-4436-B4E3-2890FBBC2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pSp>
        <p:nvGrpSpPr>
          <p:cNvPr id="19" name="Group 18">
            <a:extLst>
              <a:ext uri="{FF2B5EF4-FFF2-40B4-BE49-F238E27FC236}">
                <a16:creationId xmlns:a16="http://schemas.microsoft.com/office/drawing/2014/main" id="{28A4A409-9242-444A-AC1F-809866828B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0" name="Freeform 6">
              <a:extLst>
                <a:ext uri="{FF2B5EF4-FFF2-40B4-BE49-F238E27FC236}">
                  <a16:creationId xmlns:a16="http://schemas.microsoft.com/office/drawing/2014/main" id="{ABF65108-5AB6-40BD-BCAF-526D8E3091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1" name="Freeform 7">
              <a:extLst>
                <a:ext uri="{FF2B5EF4-FFF2-40B4-BE49-F238E27FC236}">
                  <a16:creationId xmlns:a16="http://schemas.microsoft.com/office/drawing/2014/main" id="{C77C904B-BC3A-472F-BB70-8750D41E4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2" name="Freeform 8">
              <a:extLst>
                <a:ext uri="{FF2B5EF4-FFF2-40B4-BE49-F238E27FC236}">
                  <a16:creationId xmlns:a16="http://schemas.microsoft.com/office/drawing/2014/main" id="{E910D569-2CFD-4010-B886-2F31BB8EC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3" name="Freeform 9">
              <a:extLst>
                <a:ext uri="{FF2B5EF4-FFF2-40B4-BE49-F238E27FC236}">
                  <a16:creationId xmlns:a16="http://schemas.microsoft.com/office/drawing/2014/main" id="{5A816932-FBAD-46C0-AA92-336589A5A9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4" name="Freeform 10">
              <a:extLst>
                <a:ext uri="{FF2B5EF4-FFF2-40B4-BE49-F238E27FC236}">
                  <a16:creationId xmlns:a16="http://schemas.microsoft.com/office/drawing/2014/main" id="{3D914BDD-E5E0-4DFB-8072-5B498F94A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5" name="Freeform 11">
              <a:extLst>
                <a:ext uri="{FF2B5EF4-FFF2-40B4-BE49-F238E27FC236}">
                  <a16:creationId xmlns:a16="http://schemas.microsoft.com/office/drawing/2014/main" id="{ED9E392E-46C2-4B84-A121-9B2BC452F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EE09BFB5-71FC-4E68-8556-CCBACDE1FC5A}"/>
              </a:ext>
            </a:extLst>
          </p:cNvPr>
          <p:cNvSpPr>
            <a:spLocks noGrp="1"/>
          </p:cNvSpPr>
          <p:nvPr>
            <p:ph type="title"/>
          </p:nvPr>
        </p:nvSpPr>
        <p:spPr>
          <a:xfrm>
            <a:off x="1484312" y="685800"/>
            <a:ext cx="2812385" cy="1752599"/>
          </a:xfrm>
        </p:spPr>
        <p:txBody>
          <a:bodyPr vert="horz" lIns="91440" tIns="45720" rIns="91440" bIns="45720" rtlCol="0" anchor="ctr">
            <a:normAutofit/>
          </a:bodyPr>
          <a:lstStyle/>
          <a:p>
            <a:r>
              <a:rPr lang="en-US" sz="3200" b="1" cap="small" dirty="0"/>
              <a:t>The Aftermath:  Self-Care</a:t>
            </a:r>
          </a:p>
        </p:txBody>
      </p:sp>
      <p:sp>
        <p:nvSpPr>
          <p:cNvPr id="4" name="Text Placeholder 3">
            <a:extLst>
              <a:ext uri="{FF2B5EF4-FFF2-40B4-BE49-F238E27FC236}">
                <a16:creationId xmlns:a16="http://schemas.microsoft.com/office/drawing/2014/main" id="{A5FF4DA9-6234-4CAE-948B-95B4857B849F}"/>
              </a:ext>
            </a:extLst>
          </p:cNvPr>
          <p:cNvSpPr>
            <a:spLocks noGrp="1"/>
          </p:cNvSpPr>
          <p:nvPr>
            <p:ph type="body" sz="half" idx="2"/>
          </p:nvPr>
        </p:nvSpPr>
        <p:spPr>
          <a:xfrm>
            <a:off x="1484310" y="2666999"/>
            <a:ext cx="2812387" cy="3124201"/>
          </a:xfrm>
        </p:spPr>
        <p:txBody>
          <a:bodyPr vert="horz" lIns="91440" tIns="45720" rIns="91440" bIns="45720" rtlCol="0" anchor="ctr">
            <a:normAutofit/>
          </a:bodyPr>
          <a:lstStyle/>
          <a:p>
            <a:pPr algn="l">
              <a:lnSpc>
                <a:spcPct val="90000"/>
              </a:lnSpc>
            </a:pPr>
            <a:r>
              <a:rPr lang="en-US" sz="1700" cap="small" dirty="0"/>
              <a:t>After the incident or situation ends, we forget to take care of ourselves in the process.  These situations affect us as well as the client.  It is important to do some self-care before going on to the next customer like nothing happened.  We owe it ourselves or else reactions or perceptions can be tainted for the next person.  </a:t>
            </a:r>
          </a:p>
        </p:txBody>
      </p:sp>
      <p:sp>
        <p:nvSpPr>
          <p:cNvPr id="27" name="Rounded Rectangle 16">
            <a:extLst>
              <a:ext uri="{FF2B5EF4-FFF2-40B4-BE49-F238E27FC236}">
                <a16:creationId xmlns:a16="http://schemas.microsoft.com/office/drawing/2014/main" id="{21ECAAB0-702B-4C08-B30F-0AFAC3479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close up of a sign&#10;&#10;Description automatically generated">
            <a:extLst>
              <a:ext uri="{FF2B5EF4-FFF2-40B4-BE49-F238E27FC236}">
                <a16:creationId xmlns:a16="http://schemas.microsoft.com/office/drawing/2014/main" id="{56228D83-0357-4279-8540-1643CDA6C8C0}"/>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41202" y="1521116"/>
            <a:ext cx="6237359" cy="3528006"/>
          </a:xfrm>
          <a:prstGeom prst="rect">
            <a:avLst/>
          </a:prstGeom>
        </p:spPr>
      </p:pic>
    </p:spTree>
    <p:extLst>
      <p:ext uri="{BB962C8B-B14F-4D97-AF65-F5344CB8AC3E}">
        <p14:creationId xmlns:p14="http://schemas.microsoft.com/office/powerpoint/2010/main" val="2747592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607E0-D3B5-480A-BE26-478F89DD9DCD}"/>
              </a:ext>
            </a:extLst>
          </p:cNvPr>
          <p:cNvSpPr>
            <a:spLocks noGrp="1"/>
          </p:cNvSpPr>
          <p:nvPr>
            <p:ph type="title"/>
          </p:nvPr>
        </p:nvSpPr>
        <p:spPr/>
        <p:txBody>
          <a:bodyPr/>
          <a:lstStyle/>
          <a:p>
            <a:r>
              <a:rPr lang="en-US" b="1" cap="small" dirty="0"/>
              <a:t>The Aftermath:  Self-Care</a:t>
            </a:r>
            <a:endParaRPr lang="en-US" dirty="0"/>
          </a:p>
        </p:txBody>
      </p:sp>
      <p:sp>
        <p:nvSpPr>
          <p:cNvPr id="3" name="Text Placeholder 2">
            <a:extLst>
              <a:ext uri="{FF2B5EF4-FFF2-40B4-BE49-F238E27FC236}">
                <a16:creationId xmlns:a16="http://schemas.microsoft.com/office/drawing/2014/main" id="{5EC6D730-BBC0-498E-9DC9-3AC57A886BA9}"/>
              </a:ext>
            </a:extLst>
          </p:cNvPr>
          <p:cNvSpPr>
            <a:spLocks noGrp="1"/>
          </p:cNvSpPr>
          <p:nvPr>
            <p:ph type="body" idx="1"/>
          </p:nvPr>
        </p:nvSpPr>
        <p:spPr>
          <a:xfrm>
            <a:off x="1484311" y="2658533"/>
            <a:ext cx="4895056" cy="576262"/>
          </a:xfrm>
        </p:spPr>
        <p:txBody>
          <a:bodyPr/>
          <a:lstStyle/>
          <a:p>
            <a:r>
              <a:rPr lang="en-US" cap="small" dirty="0"/>
              <a:t>Self-Care Suggestions</a:t>
            </a:r>
          </a:p>
        </p:txBody>
      </p:sp>
      <p:sp>
        <p:nvSpPr>
          <p:cNvPr id="4" name="Content Placeholder 3">
            <a:extLst>
              <a:ext uri="{FF2B5EF4-FFF2-40B4-BE49-F238E27FC236}">
                <a16:creationId xmlns:a16="http://schemas.microsoft.com/office/drawing/2014/main" id="{94B7081C-A976-459D-8AA5-3ED08BBD7D86}"/>
              </a:ext>
            </a:extLst>
          </p:cNvPr>
          <p:cNvSpPr>
            <a:spLocks noGrp="1"/>
          </p:cNvSpPr>
          <p:nvPr>
            <p:ph sz="half" idx="2"/>
          </p:nvPr>
        </p:nvSpPr>
        <p:spPr>
          <a:xfrm>
            <a:off x="1484311" y="3335337"/>
            <a:ext cx="4895056" cy="3224854"/>
          </a:xfrm>
        </p:spPr>
        <p:txBody>
          <a:bodyPr>
            <a:normAutofit fontScale="92500" lnSpcReduction="20000"/>
          </a:bodyPr>
          <a:lstStyle/>
          <a:p>
            <a:pPr>
              <a:buSzPct val="100000"/>
              <a:buFont typeface="Wingdings" panose="05000000000000000000" pitchFamily="2" charset="2"/>
              <a:buChar char="q"/>
            </a:pPr>
            <a:r>
              <a:rPr lang="en-US" cap="small" dirty="0"/>
              <a:t>Take break from the front desk or phones</a:t>
            </a:r>
          </a:p>
          <a:p>
            <a:pPr lvl="1">
              <a:buSzPct val="100000"/>
              <a:buFont typeface="Wingdings" panose="05000000000000000000" pitchFamily="2" charset="2"/>
              <a:buChar char="ü"/>
            </a:pPr>
            <a:r>
              <a:rPr lang="en-US" cap="small" dirty="0"/>
              <a:t>Physically get up and move around- take a walk</a:t>
            </a:r>
          </a:p>
          <a:p>
            <a:pPr>
              <a:buSzPct val="100000"/>
              <a:buFont typeface="Wingdings" panose="05000000000000000000" pitchFamily="2" charset="2"/>
              <a:buChar char="q"/>
            </a:pPr>
            <a:r>
              <a:rPr lang="en-US" cap="small" dirty="0"/>
              <a:t>Deep Breathing Techniques</a:t>
            </a:r>
          </a:p>
          <a:p>
            <a:pPr lvl="1">
              <a:buSzPct val="100000"/>
              <a:buFont typeface="Wingdings" panose="05000000000000000000" pitchFamily="2" charset="2"/>
              <a:buChar char="ü"/>
            </a:pPr>
            <a:r>
              <a:rPr lang="en-US" cap="small" dirty="0"/>
              <a:t>There are various techniques like square breathing to de-stress or lower anxiety</a:t>
            </a:r>
          </a:p>
          <a:p>
            <a:pPr>
              <a:buSzPct val="100000"/>
              <a:buFont typeface="Wingdings" panose="05000000000000000000" pitchFamily="2" charset="2"/>
              <a:buChar char="q"/>
            </a:pPr>
            <a:r>
              <a:rPr lang="en-US" cap="small" dirty="0"/>
              <a:t>Talk to Someone </a:t>
            </a:r>
          </a:p>
          <a:p>
            <a:pPr lvl="1">
              <a:buSzPct val="100000"/>
              <a:buFont typeface="Wingdings" panose="05000000000000000000" pitchFamily="2" charset="2"/>
              <a:buChar char="ü"/>
            </a:pPr>
            <a:r>
              <a:rPr lang="en-US" cap="small" dirty="0"/>
              <a:t>It helps to talk about it to debrief and understand what just happened. </a:t>
            </a:r>
          </a:p>
        </p:txBody>
      </p:sp>
      <p:sp>
        <p:nvSpPr>
          <p:cNvPr id="5" name="Text Placeholder 4">
            <a:extLst>
              <a:ext uri="{FF2B5EF4-FFF2-40B4-BE49-F238E27FC236}">
                <a16:creationId xmlns:a16="http://schemas.microsoft.com/office/drawing/2014/main" id="{CE91669F-C760-4CBA-8E9E-77582B9126D0}"/>
              </a:ext>
            </a:extLst>
          </p:cNvPr>
          <p:cNvSpPr>
            <a:spLocks noGrp="1"/>
          </p:cNvSpPr>
          <p:nvPr>
            <p:ph type="body" sz="quarter" idx="3"/>
          </p:nvPr>
        </p:nvSpPr>
        <p:spPr>
          <a:xfrm>
            <a:off x="6607967" y="2667000"/>
            <a:ext cx="4895057" cy="576262"/>
          </a:xfrm>
        </p:spPr>
        <p:txBody>
          <a:bodyPr/>
          <a:lstStyle/>
          <a:p>
            <a:r>
              <a:rPr lang="en-US" cap="small" dirty="0"/>
              <a:t>Agency Care Suggestions</a:t>
            </a:r>
          </a:p>
        </p:txBody>
      </p:sp>
      <p:sp>
        <p:nvSpPr>
          <p:cNvPr id="6" name="Content Placeholder 5">
            <a:extLst>
              <a:ext uri="{FF2B5EF4-FFF2-40B4-BE49-F238E27FC236}">
                <a16:creationId xmlns:a16="http://schemas.microsoft.com/office/drawing/2014/main" id="{A02DE5B5-3CEE-4189-9481-7C0F793C8F24}"/>
              </a:ext>
            </a:extLst>
          </p:cNvPr>
          <p:cNvSpPr>
            <a:spLocks noGrp="1"/>
          </p:cNvSpPr>
          <p:nvPr>
            <p:ph sz="quarter" idx="4"/>
          </p:nvPr>
        </p:nvSpPr>
        <p:spPr>
          <a:xfrm>
            <a:off x="6607967" y="3335336"/>
            <a:ext cx="4895056" cy="3522663"/>
          </a:xfrm>
        </p:spPr>
        <p:txBody>
          <a:bodyPr>
            <a:normAutofit fontScale="92500" lnSpcReduction="20000"/>
          </a:bodyPr>
          <a:lstStyle/>
          <a:p>
            <a:pPr>
              <a:buSzPct val="100000"/>
              <a:buFont typeface="Wingdings" panose="05000000000000000000" pitchFamily="2" charset="2"/>
              <a:buChar char="q"/>
            </a:pPr>
            <a:r>
              <a:rPr lang="en-US" cap="small" dirty="0"/>
              <a:t>Others in the lobby could also be feeling” some kind of way” from what happened</a:t>
            </a:r>
          </a:p>
          <a:p>
            <a:pPr lvl="1">
              <a:buSzPct val="100000"/>
              <a:buFont typeface="Wingdings" panose="05000000000000000000" pitchFamily="2" charset="2"/>
              <a:buChar char="ü"/>
            </a:pPr>
            <a:r>
              <a:rPr lang="en-US" cap="small" dirty="0"/>
              <a:t>Recognize what happened and see if everyone is okay as you speak with them – they sure </a:t>
            </a:r>
            <a:r>
              <a:rPr lang="en-US" cap="small"/>
              <a:t>will with each </a:t>
            </a:r>
            <a:r>
              <a:rPr lang="en-US" cap="small" dirty="0"/>
              <a:t>other. </a:t>
            </a:r>
          </a:p>
          <a:p>
            <a:pPr lvl="1">
              <a:buSzPct val="100000"/>
              <a:buFont typeface="Wingdings" panose="05000000000000000000" pitchFamily="2" charset="2"/>
              <a:buChar char="ü"/>
            </a:pPr>
            <a:r>
              <a:rPr lang="en-US" cap="small" dirty="0"/>
              <a:t>If someone is really bothered have them wait and talk to someone before leaving, so they leave feeling okay as well.  </a:t>
            </a:r>
          </a:p>
          <a:p>
            <a:pPr>
              <a:buSzPct val="100000"/>
              <a:buFont typeface="Wingdings" panose="05000000000000000000" pitchFamily="2" charset="2"/>
              <a:buChar char="q"/>
            </a:pPr>
            <a:r>
              <a:rPr lang="en-US" cap="small" dirty="0"/>
              <a:t>Make sure someone is near by and can cover or take a second window while the situation is happening or after</a:t>
            </a:r>
          </a:p>
          <a:p>
            <a:pPr lvl="1">
              <a:buSzPct val="100000"/>
              <a:buFont typeface="Wingdings" panose="05000000000000000000" pitchFamily="2" charset="2"/>
              <a:buChar char="ü"/>
            </a:pPr>
            <a:r>
              <a:rPr lang="en-US" cap="small" dirty="0"/>
              <a:t>Sometimes it helps us and others knowing there is a team taking care of them and more than 1 person knows what is going on.  </a:t>
            </a:r>
          </a:p>
        </p:txBody>
      </p:sp>
    </p:spTree>
    <p:extLst>
      <p:ext uri="{BB962C8B-B14F-4D97-AF65-F5344CB8AC3E}">
        <p14:creationId xmlns:p14="http://schemas.microsoft.com/office/powerpoint/2010/main" val="2904724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BFF3-3894-40CC-9237-973422241884}"/>
              </a:ext>
            </a:extLst>
          </p:cNvPr>
          <p:cNvSpPr>
            <a:spLocks noGrp="1"/>
          </p:cNvSpPr>
          <p:nvPr>
            <p:ph type="title"/>
          </p:nvPr>
        </p:nvSpPr>
        <p:spPr/>
        <p:txBody>
          <a:bodyPr/>
          <a:lstStyle/>
          <a:p>
            <a:r>
              <a:rPr lang="en-US" b="1" cap="small" dirty="0"/>
              <a:t>The Aftermath:  Self-Care</a:t>
            </a:r>
            <a:endParaRPr lang="en-US" dirty="0"/>
          </a:p>
        </p:txBody>
      </p:sp>
      <p:sp>
        <p:nvSpPr>
          <p:cNvPr id="3" name="Content Placeholder 2">
            <a:extLst>
              <a:ext uri="{FF2B5EF4-FFF2-40B4-BE49-F238E27FC236}">
                <a16:creationId xmlns:a16="http://schemas.microsoft.com/office/drawing/2014/main" id="{FD63B086-EB8B-4355-A020-519DB3C02400}"/>
              </a:ext>
            </a:extLst>
          </p:cNvPr>
          <p:cNvSpPr>
            <a:spLocks noGrp="1"/>
          </p:cNvSpPr>
          <p:nvPr>
            <p:ph idx="1"/>
          </p:nvPr>
        </p:nvSpPr>
        <p:spPr>
          <a:xfrm>
            <a:off x="1484311" y="2666999"/>
            <a:ext cx="9387822" cy="3124201"/>
          </a:xfrm>
        </p:spPr>
        <p:txBody>
          <a:bodyPr>
            <a:normAutofit fontScale="92500" lnSpcReduction="10000"/>
          </a:bodyPr>
          <a:lstStyle/>
          <a:p>
            <a:pPr>
              <a:buSzPct val="100000"/>
              <a:buFont typeface="Wingdings" panose="05000000000000000000" pitchFamily="2" charset="2"/>
              <a:buChar char="q"/>
            </a:pPr>
            <a:r>
              <a:rPr lang="en-US" cap="small" dirty="0"/>
              <a:t>Some other suggestions….</a:t>
            </a:r>
          </a:p>
          <a:p>
            <a:pPr lvl="1">
              <a:buSzPct val="100000"/>
              <a:buFont typeface="Wingdings" panose="05000000000000000000" pitchFamily="2" charset="2"/>
              <a:buChar char="ü"/>
            </a:pPr>
            <a:r>
              <a:rPr lang="en-US" cap="small" dirty="0"/>
              <a:t>Get a drink of water</a:t>
            </a:r>
          </a:p>
          <a:p>
            <a:pPr lvl="1">
              <a:buSzPct val="100000"/>
              <a:buFont typeface="Wingdings" panose="05000000000000000000" pitchFamily="2" charset="2"/>
              <a:buChar char="ü"/>
            </a:pPr>
            <a:r>
              <a:rPr lang="en-US" cap="small" dirty="0"/>
              <a:t>Stretch- might seem weird but does really work</a:t>
            </a:r>
          </a:p>
          <a:p>
            <a:pPr lvl="1">
              <a:buSzPct val="100000"/>
              <a:buFont typeface="Wingdings" panose="05000000000000000000" pitchFamily="2" charset="2"/>
              <a:buChar char="ü"/>
            </a:pPr>
            <a:r>
              <a:rPr lang="en-US" cap="small" dirty="0"/>
              <a:t>Listen to music</a:t>
            </a:r>
          </a:p>
          <a:p>
            <a:pPr marL="0" indent="0">
              <a:buSzPct val="100000"/>
              <a:buNone/>
            </a:pPr>
            <a:endParaRPr lang="en-US" cap="small" dirty="0"/>
          </a:p>
          <a:p>
            <a:pPr marL="0" indent="0" algn="ctr">
              <a:buSzPct val="100000"/>
              <a:buNone/>
            </a:pPr>
            <a:r>
              <a:rPr lang="en-US" b="1" cap="small" dirty="0">
                <a:solidFill>
                  <a:srgbClr val="FF0000"/>
                </a:solidFill>
              </a:rPr>
              <a:t>There is nothing wrong with you taking time to decompress.  It is better for the agency because then when you are back in front or phones, your first impressions will be spot on again! </a:t>
            </a:r>
          </a:p>
        </p:txBody>
      </p:sp>
      <p:pic>
        <p:nvPicPr>
          <p:cNvPr id="5" name="Picture 4" descr="A close up of a logo&#10;&#10;Description automatically generated">
            <a:extLst>
              <a:ext uri="{FF2B5EF4-FFF2-40B4-BE49-F238E27FC236}">
                <a16:creationId xmlns:a16="http://schemas.microsoft.com/office/drawing/2014/main" id="{1658A005-AF57-4E03-88D8-9749316328C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20413" y="1761843"/>
            <a:ext cx="2887276" cy="2887276"/>
          </a:xfrm>
          <a:prstGeom prst="rect">
            <a:avLst/>
          </a:prstGeom>
        </p:spPr>
      </p:pic>
    </p:spTree>
    <p:extLst>
      <p:ext uri="{BB962C8B-B14F-4D97-AF65-F5344CB8AC3E}">
        <p14:creationId xmlns:p14="http://schemas.microsoft.com/office/powerpoint/2010/main" val="2111422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F3355-0590-40F0-8A43-F9FCED57FF9D}"/>
              </a:ext>
            </a:extLst>
          </p:cNvPr>
          <p:cNvSpPr>
            <a:spLocks noGrp="1"/>
          </p:cNvSpPr>
          <p:nvPr>
            <p:ph type="title"/>
          </p:nvPr>
        </p:nvSpPr>
        <p:spPr/>
        <p:txBody>
          <a:bodyPr/>
          <a:lstStyle/>
          <a:p>
            <a:r>
              <a:rPr lang="en-US" b="1" cap="small" dirty="0"/>
              <a:t>Topics To Be Covered</a:t>
            </a:r>
          </a:p>
        </p:txBody>
      </p:sp>
      <p:sp>
        <p:nvSpPr>
          <p:cNvPr id="3" name="Content Placeholder 2">
            <a:extLst>
              <a:ext uri="{FF2B5EF4-FFF2-40B4-BE49-F238E27FC236}">
                <a16:creationId xmlns:a16="http://schemas.microsoft.com/office/drawing/2014/main" id="{00AF306F-4D5C-46DC-B6B4-437093DC6B58}"/>
              </a:ext>
            </a:extLst>
          </p:cNvPr>
          <p:cNvSpPr>
            <a:spLocks noGrp="1"/>
          </p:cNvSpPr>
          <p:nvPr>
            <p:ph idx="1"/>
          </p:nvPr>
        </p:nvSpPr>
        <p:spPr>
          <a:xfrm>
            <a:off x="1484310" y="2666999"/>
            <a:ext cx="10707690" cy="3124201"/>
          </a:xfrm>
        </p:spPr>
        <p:txBody>
          <a:bodyPr/>
          <a:lstStyle/>
          <a:p>
            <a:pPr>
              <a:buFont typeface="Wingdings" panose="05000000000000000000" pitchFamily="2" charset="2"/>
              <a:buChar char="q"/>
            </a:pPr>
            <a:r>
              <a:rPr lang="en-US" cap="small" dirty="0"/>
              <a:t>How to Avoid Having Issues with Customers with First Impressions</a:t>
            </a:r>
          </a:p>
          <a:p>
            <a:pPr>
              <a:buFont typeface="Wingdings" panose="05000000000000000000" pitchFamily="2" charset="2"/>
              <a:buChar char="q"/>
            </a:pPr>
            <a:r>
              <a:rPr lang="en-US" cap="small" dirty="0"/>
              <a:t>Handling Difficult Clients Before It Gets Out of Control with Communication</a:t>
            </a:r>
          </a:p>
          <a:p>
            <a:pPr>
              <a:buFont typeface="Wingdings" panose="05000000000000000000" pitchFamily="2" charset="2"/>
              <a:buChar char="q"/>
            </a:pPr>
            <a:r>
              <a:rPr lang="en-US" cap="small" dirty="0"/>
              <a:t>De-Escalating the Situation with Upset Customers When All Else Fails</a:t>
            </a:r>
          </a:p>
          <a:p>
            <a:pPr>
              <a:buFont typeface="Wingdings" panose="05000000000000000000" pitchFamily="2" charset="2"/>
              <a:buChar char="q"/>
            </a:pPr>
            <a:r>
              <a:rPr lang="en-US" cap="small" dirty="0"/>
              <a:t>Self Care In the Aftermath of the Customer Departure</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1935295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E5FB7-82D8-2CA5-561E-6A99FA69AFC2}"/>
              </a:ext>
            </a:extLst>
          </p:cNvPr>
          <p:cNvSpPr>
            <a:spLocks noGrp="1"/>
          </p:cNvSpPr>
          <p:nvPr>
            <p:ph type="title"/>
          </p:nvPr>
        </p:nvSpPr>
        <p:spPr>
          <a:xfrm>
            <a:off x="1484311" y="2695754"/>
            <a:ext cx="10018713" cy="1752599"/>
          </a:xfrm>
        </p:spPr>
        <p:txBody>
          <a:bodyPr/>
          <a:lstStyle/>
          <a:p>
            <a:r>
              <a:rPr lang="en-US"/>
              <a:t>Discussion: </a:t>
            </a:r>
            <a:br>
              <a:rPr lang="en-US"/>
            </a:br>
            <a:r>
              <a:rPr lang="en-US"/>
              <a:t>How </a:t>
            </a:r>
            <a:r>
              <a:rPr lang="en-US" dirty="0"/>
              <a:t>do you self care after these situations? </a:t>
            </a:r>
          </a:p>
        </p:txBody>
      </p:sp>
    </p:spTree>
    <p:extLst>
      <p:ext uri="{BB962C8B-B14F-4D97-AF65-F5344CB8AC3E}">
        <p14:creationId xmlns:p14="http://schemas.microsoft.com/office/powerpoint/2010/main" val="2354300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DA369-3911-4085-9B7F-3B85B69546A4}"/>
              </a:ext>
            </a:extLst>
          </p:cNvPr>
          <p:cNvSpPr>
            <a:spLocks noGrp="1"/>
          </p:cNvSpPr>
          <p:nvPr>
            <p:ph type="ctrTitle"/>
          </p:nvPr>
        </p:nvSpPr>
        <p:spPr>
          <a:xfrm>
            <a:off x="3549187" y="1254233"/>
            <a:ext cx="8574622" cy="2616199"/>
          </a:xfrm>
        </p:spPr>
        <p:txBody>
          <a:bodyPr/>
          <a:lstStyle/>
          <a:p>
            <a:pPr algn="ctr"/>
            <a:r>
              <a:rPr lang="en-US" cap="small" dirty="0"/>
              <a:t>Questions</a:t>
            </a:r>
          </a:p>
        </p:txBody>
      </p:sp>
      <p:sp>
        <p:nvSpPr>
          <p:cNvPr id="3" name="Subtitle 2">
            <a:extLst>
              <a:ext uri="{FF2B5EF4-FFF2-40B4-BE49-F238E27FC236}">
                <a16:creationId xmlns:a16="http://schemas.microsoft.com/office/drawing/2014/main" id="{9F3134A0-240E-4C0A-BE3C-F8469739794D}"/>
              </a:ext>
            </a:extLst>
          </p:cNvPr>
          <p:cNvSpPr>
            <a:spLocks noGrp="1"/>
          </p:cNvSpPr>
          <p:nvPr>
            <p:ph type="subTitle" idx="1"/>
          </p:nvPr>
        </p:nvSpPr>
        <p:spPr/>
        <p:txBody>
          <a:bodyPr/>
          <a:lstStyle/>
          <a:p>
            <a:pPr algn="ctr"/>
            <a:r>
              <a:rPr lang="en-US" cap="small" dirty="0"/>
              <a:t>Janet Briscoe</a:t>
            </a:r>
          </a:p>
          <a:p>
            <a:pPr algn="ctr"/>
            <a:r>
              <a:rPr lang="en-US" cap="small" dirty="0"/>
              <a:t>Janet.Briscoe@fcva.us</a:t>
            </a:r>
          </a:p>
        </p:txBody>
      </p:sp>
    </p:spTree>
    <p:extLst>
      <p:ext uri="{BB962C8B-B14F-4D97-AF65-F5344CB8AC3E}">
        <p14:creationId xmlns:p14="http://schemas.microsoft.com/office/powerpoint/2010/main" val="3900211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34"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35"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36"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37"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38"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9"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41" name="Rectangle 40">
            <a:extLst>
              <a:ext uri="{FF2B5EF4-FFF2-40B4-BE49-F238E27FC236}">
                <a16:creationId xmlns:a16="http://schemas.microsoft.com/office/drawing/2014/main" id="{6CA4EC59-B8A3-489A-9FB4-AA0699200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drawing of a person&#10;&#10;Description automatically generated">
            <a:extLst>
              <a:ext uri="{FF2B5EF4-FFF2-40B4-BE49-F238E27FC236}">
                <a16:creationId xmlns:a16="http://schemas.microsoft.com/office/drawing/2014/main" id="{BA161E7D-2BBF-41BA-A860-7838AC648677}"/>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881"/>
          <a:stretch/>
        </p:blipFill>
        <p:spPr>
          <a:xfrm>
            <a:off x="20" y="10"/>
            <a:ext cx="12191980" cy="6857990"/>
          </a:xfrm>
          <a:prstGeom prst="rect">
            <a:avLst/>
          </a:prstGeom>
        </p:spPr>
      </p:pic>
      <p:sp>
        <p:nvSpPr>
          <p:cNvPr id="43" name="Freeform 15">
            <a:extLst>
              <a:ext uri="{FF2B5EF4-FFF2-40B4-BE49-F238E27FC236}">
                <a16:creationId xmlns:a16="http://schemas.microsoft.com/office/drawing/2014/main" id="{1143E968-E203-496D-A1AD-2EA10AB3E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3005669" y="-16933"/>
            <a:ext cx="9220200" cy="6891867"/>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 name="connsiteX0" fmla="*/ 8382001 w 10295468"/>
              <a:gd name="connsiteY0" fmla="*/ 8466 h 6883400"/>
              <a:gd name="connsiteX1" fmla="*/ 7738534 w 10295468"/>
              <a:gd name="connsiteY1" fmla="*/ 2573866 h 6883400"/>
              <a:gd name="connsiteX2" fmla="*/ 10295468 w 10295468"/>
              <a:gd name="connsiteY2" fmla="*/ 6874933 h 6883400"/>
              <a:gd name="connsiteX3" fmla="*/ 2954868 w 10295468"/>
              <a:gd name="connsiteY3" fmla="*/ 6883400 h 6883400"/>
              <a:gd name="connsiteX4" fmla="*/ 0 w 10295468"/>
              <a:gd name="connsiteY4" fmla="*/ 0 h 6883400"/>
              <a:gd name="connsiteX5" fmla="*/ 8382001 w 10295468"/>
              <a:gd name="connsiteY5" fmla="*/ 8466 h 6883400"/>
              <a:gd name="connsiteX0" fmla="*/ 8382001 w 10295468"/>
              <a:gd name="connsiteY0" fmla="*/ 8466 h 6891867"/>
              <a:gd name="connsiteX1" fmla="*/ 7738534 w 10295468"/>
              <a:gd name="connsiteY1" fmla="*/ 2573866 h 6891867"/>
              <a:gd name="connsiteX2" fmla="*/ 10295468 w 10295468"/>
              <a:gd name="connsiteY2" fmla="*/ 6874933 h 6891867"/>
              <a:gd name="connsiteX3" fmla="*/ 16935 w 10295468"/>
              <a:gd name="connsiteY3" fmla="*/ 6891867 h 6891867"/>
              <a:gd name="connsiteX4" fmla="*/ 0 w 10295468"/>
              <a:gd name="connsiteY4" fmla="*/ 0 h 6891867"/>
              <a:gd name="connsiteX5" fmla="*/ 8382001 w 10295468"/>
              <a:gd name="connsiteY5" fmla="*/ 8466 h 6891867"/>
              <a:gd name="connsiteX0" fmla="*/ 8382001 w 8382001"/>
              <a:gd name="connsiteY0" fmla="*/ 8466 h 6891867"/>
              <a:gd name="connsiteX1" fmla="*/ 7738534 w 8382001"/>
              <a:gd name="connsiteY1" fmla="*/ 2573866 h 6891867"/>
              <a:gd name="connsiteX2" fmla="*/ 7340602 w 8382001"/>
              <a:gd name="connsiteY2" fmla="*/ 6883400 h 6891867"/>
              <a:gd name="connsiteX3" fmla="*/ 16935 w 8382001"/>
              <a:gd name="connsiteY3" fmla="*/ 6891867 h 6891867"/>
              <a:gd name="connsiteX4" fmla="*/ 0 w 8382001"/>
              <a:gd name="connsiteY4" fmla="*/ 0 h 6891867"/>
              <a:gd name="connsiteX5" fmla="*/ 8382001 w 8382001"/>
              <a:gd name="connsiteY5" fmla="*/ 8466 h 6891867"/>
              <a:gd name="connsiteX0" fmla="*/ 8382001 w 9220200"/>
              <a:gd name="connsiteY0" fmla="*/ 8466 h 6891867"/>
              <a:gd name="connsiteX1" fmla="*/ 9220200 w 9220200"/>
              <a:gd name="connsiteY1" fmla="*/ 5350932 h 6891867"/>
              <a:gd name="connsiteX2" fmla="*/ 7340602 w 9220200"/>
              <a:gd name="connsiteY2" fmla="*/ 6883400 h 6891867"/>
              <a:gd name="connsiteX3" fmla="*/ 16935 w 9220200"/>
              <a:gd name="connsiteY3" fmla="*/ 6891867 h 6891867"/>
              <a:gd name="connsiteX4" fmla="*/ 0 w 9220200"/>
              <a:gd name="connsiteY4" fmla="*/ 0 h 6891867"/>
              <a:gd name="connsiteX5" fmla="*/ 8382001 w 9220200"/>
              <a:gd name="connsiteY5" fmla="*/ 8466 h 6891867"/>
              <a:gd name="connsiteX0" fmla="*/ 8382001 w 9220200"/>
              <a:gd name="connsiteY0" fmla="*/ 8466 h 6891867"/>
              <a:gd name="connsiteX1" fmla="*/ 9220200 w 9220200"/>
              <a:gd name="connsiteY1" fmla="*/ 5350932 h 6891867"/>
              <a:gd name="connsiteX2" fmla="*/ 7298269 w 9220200"/>
              <a:gd name="connsiteY2" fmla="*/ 6883400 h 6891867"/>
              <a:gd name="connsiteX3" fmla="*/ 16935 w 9220200"/>
              <a:gd name="connsiteY3" fmla="*/ 6891867 h 6891867"/>
              <a:gd name="connsiteX4" fmla="*/ 0 w 9220200"/>
              <a:gd name="connsiteY4" fmla="*/ 0 h 6891867"/>
              <a:gd name="connsiteX5" fmla="*/ 8382001 w 9220200"/>
              <a:gd name="connsiteY5" fmla="*/ 8466 h 689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0200" h="6891867">
                <a:moveTo>
                  <a:pt x="8382001" y="8466"/>
                </a:moveTo>
                <a:lnTo>
                  <a:pt x="9220200" y="5350932"/>
                </a:lnTo>
                <a:lnTo>
                  <a:pt x="7298269" y="6883400"/>
                </a:lnTo>
                <a:lnTo>
                  <a:pt x="16935" y="6891867"/>
                </a:lnTo>
                <a:lnTo>
                  <a:pt x="0" y="0"/>
                </a:lnTo>
                <a:lnTo>
                  <a:pt x="8382001"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FBB3444A-472E-400E-81D0-7CCDEEECC9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46" name="Freeform 6">
              <a:extLst>
                <a:ext uri="{FF2B5EF4-FFF2-40B4-BE49-F238E27FC236}">
                  <a16:creationId xmlns:a16="http://schemas.microsoft.com/office/drawing/2014/main" id="{B7E64D84-2392-46A1-99D2-C8FC063F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47" name="Freeform 7">
              <a:extLst>
                <a:ext uri="{FF2B5EF4-FFF2-40B4-BE49-F238E27FC236}">
                  <a16:creationId xmlns:a16="http://schemas.microsoft.com/office/drawing/2014/main" id="{89352A95-1C82-4A0D-9B20-8AC7280C7A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48" name="Freeform 8">
              <a:extLst>
                <a:ext uri="{FF2B5EF4-FFF2-40B4-BE49-F238E27FC236}">
                  <a16:creationId xmlns:a16="http://schemas.microsoft.com/office/drawing/2014/main" id="{81B60E48-D617-4CF1-8900-497D49142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49" name="Freeform 9">
              <a:extLst>
                <a:ext uri="{FF2B5EF4-FFF2-40B4-BE49-F238E27FC236}">
                  <a16:creationId xmlns:a16="http://schemas.microsoft.com/office/drawing/2014/main" id="{BFF6C14F-3347-46BB-A317-C1C12263E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50" name="Freeform 10">
              <a:extLst>
                <a:ext uri="{FF2B5EF4-FFF2-40B4-BE49-F238E27FC236}">
                  <a16:creationId xmlns:a16="http://schemas.microsoft.com/office/drawing/2014/main" id="{CDD86299-6737-471C-98C5-872BDC6810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51" name="Freeform 11">
              <a:extLst>
                <a:ext uri="{FF2B5EF4-FFF2-40B4-BE49-F238E27FC236}">
                  <a16:creationId xmlns:a16="http://schemas.microsoft.com/office/drawing/2014/main" id="{60C6C46B-7841-473B-AC3A-9A69908AB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6F8AD4C0-4BED-410E-92CC-C562C2260747}"/>
              </a:ext>
            </a:extLst>
          </p:cNvPr>
          <p:cNvSpPr>
            <a:spLocks noGrp="1"/>
          </p:cNvSpPr>
          <p:nvPr>
            <p:ph type="title"/>
          </p:nvPr>
        </p:nvSpPr>
        <p:spPr>
          <a:xfrm>
            <a:off x="3970867" y="558800"/>
            <a:ext cx="7535333" cy="1413933"/>
          </a:xfrm>
        </p:spPr>
        <p:txBody>
          <a:bodyPr vert="horz" lIns="91440" tIns="45720" rIns="91440" bIns="45720" rtlCol="0" anchor="ctr">
            <a:normAutofit/>
          </a:bodyPr>
          <a:lstStyle/>
          <a:p>
            <a:r>
              <a:rPr lang="en-US" sz="4000" b="1" cap="small" dirty="0">
                <a:solidFill>
                  <a:schemeClr val="bg1"/>
                </a:solidFill>
              </a:rPr>
              <a:t>Avoiding Conflict</a:t>
            </a:r>
          </a:p>
        </p:txBody>
      </p:sp>
      <p:sp>
        <p:nvSpPr>
          <p:cNvPr id="4" name="Text Placeholder 3">
            <a:extLst>
              <a:ext uri="{FF2B5EF4-FFF2-40B4-BE49-F238E27FC236}">
                <a16:creationId xmlns:a16="http://schemas.microsoft.com/office/drawing/2014/main" id="{E77ECCA8-7E8A-4EE8-B081-C53A9C0FC70C}"/>
              </a:ext>
            </a:extLst>
          </p:cNvPr>
          <p:cNvSpPr>
            <a:spLocks noGrp="1"/>
          </p:cNvSpPr>
          <p:nvPr>
            <p:ph type="body" sz="half" idx="2"/>
          </p:nvPr>
        </p:nvSpPr>
        <p:spPr>
          <a:xfrm>
            <a:off x="3970866" y="2048933"/>
            <a:ext cx="7763933" cy="3742267"/>
          </a:xfrm>
        </p:spPr>
        <p:txBody>
          <a:bodyPr vert="horz" lIns="91440" tIns="45720" rIns="91440" bIns="45720" rtlCol="0" anchor="ctr">
            <a:normAutofit/>
          </a:bodyPr>
          <a:lstStyle/>
          <a:p>
            <a:pPr algn="l"/>
            <a:r>
              <a:rPr lang="en-US" sz="2400" cap="small" dirty="0">
                <a:solidFill>
                  <a:schemeClr val="bg1"/>
                </a:solidFill>
              </a:rPr>
              <a:t>First impressions are key to deflect anger or frustrations of customer.  First impressions are both  visual and audio.  Let’s look at each type to see what could trigger someone without even realizing it.  </a:t>
            </a:r>
          </a:p>
        </p:txBody>
      </p:sp>
    </p:spTree>
    <p:extLst>
      <p:ext uri="{BB962C8B-B14F-4D97-AF65-F5344CB8AC3E}">
        <p14:creationId xmlns:p14="http://schemas.microsoft.com/office/powerpoint/2010/main" val="1551118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7F3E6-F0DF-4EB5-A5B8-E896ACD0EEA1}"/>
              </a:ext>
            </a:extLst>
          </p:cNvPr>
          <p:cNvSpPr>
            <a:spLocks noGrp="1"/>
          </p:cNvSpPr>
          <p:nvPr>
            <p:ph type="title"/>
          </p:nvPr>
        </p:nvSpPr>
        <p:spPr/>
        <p:txBody>
          <a:bodyPr/>
          <a:lstStyle/>
          <a:p>
            <a:r>
              <a:rPr lang="en-US" b="1" cap="small" dirty="0"/>
              <a:t>Avoiding Conflicts</a:t>
            </a:r>
          </a:p>
        </p:txBody>
      </p:sp>
      <p:sp>
        <p:nvSpPr>
          <p:cNvPr id="3" name="Text Placeholder 2">
            <a:extLst>
              <a:ext uri="{FF2B5EF4-FFF2-40B4-BE49-F238E27FC236}">
                <a16:creationId xmlns:a16="http://schemas.microsoft.com/office/drawing/2014/main" id="{E451D30D-4C73-4C53-A322-93DD1034B531}"/>
              </a:ext>
            </a:extLst>
          </p:cNvPr>
          <p:cNvSpPr>
            <a:spLocks noGrp="1"/>
          </p:cNvSpPr>
          <p:nvPr>
            <p:ph type="body" idx="1"/>
          </p:nvPr>
        </p:nvSpPr>
        <p:spPr>
          <a:xfrm>
            <a:off x="1404798" y="2047138"/>
            <a:ext cx="4895056" cy="576262"/>
          </a:xfrm>
        </p:spPr>
        <p:txBody>
          <a:bodyPr/>
          <a:lstStyle/>
          <a:p>
            <a:r>
              <a:rPr lang="en-US" cap="small" dirty="0"/>
              <a:t>Visual triggers</a:t>
            </a:r>
          </a:p>
        </p:txBody>
      </p:sp>
      <p:sp>
        <p:nvSpPr>
          <p:cNvPr id="4" name="Content Placeholder 3">
            <a:extLst>
              <a:ext uri="{FF2B5EF4-FFF2-40B4-BE49-F238E27FC236}">
                <a16:creationId xmlns:a16="http://schemas.microsoft.com/office/drawing/2014/main" id="{2EC38507-20FD-4A36-BE55-A60052F2ACB6}"/>
              </a:ext>
            </a:extLst>
          </p:cNvPr>
          <p:cNvSpPr>
            <a:spLocks noGrp="1"/>
          </p:cNvSpPr>
          <p:nvPr>
            <p:ph sz="half" idx="2"/>
          </p:nvPr>
        </p:nvSpPr>
        <p:spPr>
          <a:xfrm>
            <a:off x="1404798" y="2623400"/>
            <a:ext cx="4895056" cy="4101194"/>
          </a:xfrm>
        </p:spPr>
        <p:txBody>
          <a:bodyPr>
            <a:normAutofit/>
          </a:bodyPr>
          <a:lstStyle/>
          <a:p>
            <a:pPr>
              <a:buSzPct val="100000"/>
              <a:buFont typeface="Wingdings" panose="05000000000000000000" pitchFamily="2" charset="2"/>
              <a:buChar char="q"/>
            </a:pPr>
            <a:r>
              <a:rPr lang="en-US" dirty="0"/>
              <a:t>F</a:t>
            </a:r>
            <a:r>
              <a:rPr lang="en-US" cap="small" dirty="0"/>
              <a:t>acial expressions</a:t>
            </a:r>
          </a:p>
          <a:p>
            <a:pPr lvl="1">
              <a:buSzPct val="100000"/>
              <a:buFont typeface="Wingdings" panose="05000000000000000000" pitchFamily="2" charset="2"/>
              <a:buChar char="ü"/>
            </a:pPr>
            <a:r>
              <a:rPr lang="en-US" cap="small" dirty="0"/>
              <a:t>If you look unhappy, the customer will be unhappy</a:t>
            </a:r>
          </a:p>
          <a:p>
            <a:pPr>
              <a:buSzPct val="100000"/>
              <a:buFont typeface="Wingdings" panose="05000000000000000000" pitchFamily="2" charset="2"/>
              <a:buChar char="q"/>
            </a:pPr>
            <a:r>
              <a:rPr lang="en-US" cap="small" dirty="0"/>
              <a:t>Posture</a:t>
            </a:r>
          </a:p>
          <a:p>
            <a:pPr lvl="1">
              <a:buSzPct val="100000"/>
              <a:buFont typeface="Wingdings" panose="05000000000000000000" pitchFamily="2" charset="2"/>
              <a:buChar char="ü"/>
            </a:pPr>
            <a:r>
              <a:rPr lang="en-US" cap="small" dirty="0"/>
              <a:t>Look attentive by sitting up straight and at attention</a:t>
            </a:r>
          </a:p>
          <a:p>
            <a:pPr lvl="1">
              <a:buSzPct val="100000"/>
              <a:buFont typeface="Wingdings" panose="05000000000000000000" pitchFamily="2" charset="2"/>
              <a:buChar char="ü"/>
            </a:pPr>
            <a:r>
              <a:rPr lang="en-US" cap="small" dirty="0"/>
              <a:t>Listen to what the client wants or needs</a:t>
            </a:r>
          </a:p>
          <a:p>
            <a:pPr>
              <a:buSzPct val="100000"/>
              <a:buFont typeface="Wingdings" panose="05000000000000000000" pitchFamily="2" charset="2"/>
              <a:buChar char="q"/>
            </a:pPr>
            <a:r>
              <a:rPr lang="en-US" cap="small" dirty="0"/>
              <a:t>Body Language</a:t>
            </a:r>
          </a:p>
          <a:p>
            <a:pPr lvl="1">
              <a:buSzPct val="100000"/>
              <a:buFont typeface="Wingdings" panose="05000000000000000000" pitchFamily="2" charset="2"/>
              <a:buChar char="ü"/>
            </a:pPr>
            <a:r>
              <a:rPr lang="en-US" cap="small" dirty="0"/>
              <a:t>Don’t cross your arms( defensive to others)</a:t>
            </a:r>
          </a:p>
          <a:p>
            <a:pPr lvl="1">
              <a:buSzPct val="100000"/>
              <a:buFont typeface="Wingdings" panose="05000000000000000000" pitchFamily="2" charset="2"/>
              <a:buChar char="ü"/>
            </a:pPr>
            <a:r>
              <a:rPr lang="en-US" cap="small" dirty="0"/>
              <a:t>Look at the customer when you speak even if using computer to look up answer</a:t>
            </a:r>
          </a:p>
          <a:p>
            <a:pPr>
              <a:buSzPct val="100000"/>
              <a:buFont typeface="Wingdings" panose="05000000000000000000" pitchFamily="2" charset="2"/>
              <a:buChar char="q"/>
            </a:pPr>
            <a:endParaRPr lang="en-US" dirty="0"/>
          </a:p>
        </p:txBody>
      </p:sp>
      <p:sp>
        <p:nvSpPr>
          <p:cNvPr id="5" name="Text Placeholder 4">
            <a:extLst>
              <a:ext uri="{FF2B5EF4-FFF2-40B4-BE49-F238E27FC236}">
                <a16:creationId xmlns:a16="http://schemas.microsoft.com/office/drawing/2014/main" id="{8A4EEB24-E07B-470B-864C-329201BA6AAE}"/>
              </a:ext>
            </a:extLst>
          </p:cNvPr>
          <p:cNvSpPr>
            <a:spLocks noGrp="1"/>
          </p:cNvSpPr>
          <p:nvPr>
            <p:ph type="body" sz="quarter" idx="3"/>
          </p:nvPr>
        </p:nvSpPr>
        <p:spPr>
          <a:xfrm>
            <a:off x="6493667" y="2047138"/>
            <a:ext cx="4895057" cy="576262"/>
          </a:xfrm>
        </p:spPr>
        <p:txBody>
          <a:bodyPr/>
          <a:lstStyle/>
          <a:p>
            <a:r>
              <a:rPr lang="en-US" cap="small" dirty="0"/>
              <a:t>Audio Triggers</a:t>
            </a:r>
          </a:p>
        </p:txBody>
      </p:sp>
      <p:sp>
        <p:nvSpPr>
          <p:cNvPr id="6" name="Content Placeholder 5">
            <a:extLst>
              <a:ext uri="{FF2B5EF4-FFF2-40B4-BE49-F238E27FC236}">
                <a16:creationId xmlns:a16="http://schemas.microsoft.com/office/drawing/2014/main" id="{7E51121D-58F3-4273-A9DC-A462A4CB39B6}"/>
              </a:ext>
            </a:extLst>
          </p:cNvPr>
          <p:cNvSpPr>
            <a:spLocks noGrp="1"/>
          </p:cNvSpPr>
          <p:nvPr>
            <p:ph sz="quarter" idx="4"/>
          </p:nvPr>
        </p:nvSpPr>
        <p:spPr>
          <a:xfrm>
            <a:off x="6550818" y="2623400"/>
            <a:ext cx="4895056" cy="4101194"/>
          </a:xfrm>
        </p:spPr>
        <p:txBody>
          <a:bodyPr>
            <a:normAutofit/>
          </a:bodyPr>
          <a:lstStyle/>
          <a:p>
            <a:pPr>
              <a:buSzPct val="100000"/>
              <a:buFont typeface="Wingdings" panose="05000000000000000000" pitchFamily="2" charset="2"/>
              <a:buChar char="q"/>
            </a:pPr>
            <a:r>
              <a:rPr lang="en-US" cap="small" dirty="0"/>
              <a:t>Tone</a:t>
            </a:r>
          </a:p>
          <a:p>
            <a:pPr lvl="1">
              <a:buSzPct val="100000"/>
              <a:buFont typeface="Wingdings" panose="05000000000000000000" pitchFamily="2" charset="2"/>
              <a:buChar char="ü"/>
            </a:pPr>
            <a:r>
              <a:rPr lang="en-US" cap="small" dirty="0"/>
              <a:t>It is not just what you say, but how you say it</a:t>
            </a:r>
          </a:p>
          <a:p>
            <a:pPr lvl="1">
              <a:buSzPct val="100000"/>
              <a:buFont typeface="Wingdings" panose="05000000000000000000" pitchFamily="2" charset="2"/>
              <a:buChar char="ü"/>
            </a:pPr>
            <a:r>
              <a:rPr lang="en-US" cap="small" dirty="0"/>
              <a:t>Avoid a high pitch or monotone voice</a:t>
            </a:r>
          </a:p>
          <a:p>
            <a:pPr>
              <a:buSzPct val="100000"/>
              <a:buFont typeface="Wingdings" panose="05000000000000000000" pitchFamily="2" charset="2"/>
              <a:buChar char="q"/>
            </a:pPr>
            <a:r>
              <a:rPr lang="en-US" cap="small" dirty="0"/>
              <a:t>Crowd or Background Noise</a:t>
            </a:r>
          </a:p>
          <a:p>
            <a:pPr lvl="1">
              <a:buSzPct val="100000"/>
              <a:buFont typeface="Wingdings" panose="05000000000000000000" pitchFamily="2" charset="2"/>
              <a:buChar char="ü"/>
            </a:pPr>
            <a:r>
              <a:rPr lang="en-US" cap="small" dirty="0"/>
              <a:t>Sometimes customers are very private and do not want to talk in front of people/lobby </a:t>
            </a:r>
          </a:p>
          <a:p>
            <a:pPr lvl="1">
              <a:buSzPct val="100000"/>
              <a:buFont typeface="Wingdings" panose="05000000000000000000" pitchFamily="2" charset="2"/>
              <a:buChar char="ü"/>
            </a:pPr>
            <a:r>
              <a:rPr lang="en-US" cap="small" dirty="0"/>
              <a:t>Avoid loud noises or sudden movements</a:t>
            </a:r>
          </a:p>
          <a:p>
            <a:pPr>
              <a:buSzPct val="100000"/>
              <a:buFont typeface="Wingdings" panose="05000000000000000000" pitchFamily="2" charset="2"/>
              <a:buChar char="q"/>
            </a:pPr>
            <a:r>
              <a:rPr lang="en-US" cap="small" dirty="0"/>
              <a:t>Avoid certain words or phrases, such as: </a:t>
            </a:r>
          </a:p>
          <a:p>
            <a:pPr lvl="1">
              <a:buSzPct val="100000"/>
              <a:buFont typeface="Wingdings" panose="05000000000000000000" pitchFamily="2" charset="2"/>
              <a:buChar char="ü"/>
            </a:pPr>
            <a:r>
              <a:rPr lang="en-US" cap="small" dirty="0"/>
              <a:t>Calm Down or Be Patient</a:t>
            </a:r>
          </a:p>
          <a:p>
            <a:pPr lvl="1">
              <a:buSzPct val="100000"/>
              <a:buFont typeface="Wingdings" panose="05000000000000000000" pitchFamily="2" charset="2"/>
              <a:buChar char="ü"/>
            </a:pPr>
            <a:r>
              <a:rPr lang="en-US" cap="small" dirty="0"/>
              <a:t>Is everything okay? – they wouldn’t be here if it was</a:t>
            </a:r>
          </a:p>
          <a:p>
            <a:pPr lvl="1">
              <a:buSzPct val="100000"/>
              <a:buFont typeface="Wingdings" panose="05000000000000000000" pitchFamily="2" charset="2"/>
              <a:buChar char="ü"/>
            </a:pPr>
            <a:endParaRPr lang="en-US" cap="small" dirty="0"/>
          </a:p>
          <a:p>
            <a:pPr>
              <a:buSzPct val="100000"/>
              <a:buFont typeface="Wingdings" panose="05000000000000000000" pitchFamily="2" charset="2"/>
              <a:buChar char="q"/>
            </a:pPr>
            <a:endParaRPr lang="en-US" cap="small" dirty="0"/>
          </a:p>
          <a:p>
            <a:pPr lvl="1">
              <a:buSzPct val="100000"/>
              <a:buFont typeface="Wingdings" panose="05000000000000000000" pitchFamily="2" charset="2"/>
              <a:buChar char="ü"/>
            </a:pPr>
            <a:endParaRPr lang="en-US" cap="small" dirty="0"/>
          </a:p>
          <a:p>
            <a:pPr lvl="1">
              <a:buSzPct val="100000"/>
              <a:buFont typeface="Wingdings" panose="05000000000000000000" pitchFamily="2" charset="2"/>
              <a:buChar char="ü"/>
            </a:pPr>
            <a:endParaRPr lang="en-US" cap="small" dirty="0"/>
          </a:p>
        </p:txBody>
      </p:sp>
    </p:spTree>
    <p:extLst>
      <p:ext uri="{BB962C8B-B14F-4D97-AF65-F5344CB8AC3E}">
        <p14:creationId xmlns:p14="http://schemas.microsoft.com/office/powerpoint/2010/main" val="2673785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7E1F4-4BB8-4E6D-8206-78BB37D00DD9}"/>
              </a:ext>
            </a:extLst>
          </p:cNvPr>
          <p:cNvSpPr>
            <a:spLocks noGrp="1"/>
          </p:cNvSpPr>
          <p:nvPr>
            <p:ph type="title"/>
          </p:nvPr>
        </p:nvSpPr>
        <p:spPr>
          <a:xfrm>
            <a:off x="1484311" y="685800"/>
            <a:ext cx="10018713" cy="1752599"/>
          </a:xfrm>
        </p:spPr>
        <p:txBody>
          <a:bodyPr/>
          <a:lstStyle/>
          <a:p>
            <a:r>
              <a:rPr lang="en-US" b="1" cap="small" dirty="0"/>
              <a:t>Avoiding Conflict</a:t>
            </a:r>
          </a:p>
        </p:txBody>
      </p:sp>
      <p:sp>
        <p:nvSpPr>
          <p:cNvPr id="3" name="Content Placeholder 2">
            <a:extLst>
              <a:ext uri="{FF2B5EF4-FFF2-40B4-BE49-F238E27FC236}">
                <a16:creationId xmlns:a16="http://schemas.microsoft.com/office/drawing/2014/main" id="{0B5AF221-6F48-4734-B601-D087A13A7231}"/>
              </a:ext>
            </a:extLst>
          </p:cNvPr>
          <p:cNvSpPr>
            <a:spLocks noGrp="1"/>
          </p:cNvSpPr>
          <p:nvPr>
            <p:ph idx="1"/>
          </p:nvPr>
        </p:nvSpPr>
        <p:spPr>
          <a:xfrm>
            <a:off x="1131973" y="2438399"/>
            <a:ext cx="9408591" cy="4084592"/>
          </a:xfrm>
        </p:spPr>
        <p:txBody>
          <a:bodyPr>
            <a:normAutofit fontScale="85000" lnSpcReduction="20000"/>
          </a:bodyPr>
          <a:lstStyle/>
          <a:p>
            <a:pPr>
              <a:buSzPct val="100000"/>
              <a:buFont typeface="Wingdings" panose="05000000000000000000" pitchFamily="2" charset="2"/>
              <a:buChar char="q"/>
            </a:pPr>
            <a:r>
              <a:rPr lang="en-US" cap="small" dirty="0"/>
              <a:t>Avoiding triggers are important, but environmental triggers can happen as well.  So think about the following…..</a:t>
            </a:r>
          </a:p>
          <a:p>
            <a:pPr lvl="1">
              <a:buSzPct val="100000"/>
              <a:buFont typeface="Wingdings" panose="05000000000000000000" pitchFamily="2" charset="2"/>
              <a:buChar char="ü"/>
            </a:pPr>
            <a:r>
              <a:rPr lang="en-US" cap="small" dirty="0"/>
              <a:t>Customer can’t read or write trying to sign in kiosk or paper in lobby</a:t>
            </a:r>
          </a:p>
          <a:p>
            <a:pPr lvl="2">
              <a:buSzPct val="100000"/>
              <a:buFont typeface="Wingdings" panose="05000000000000000000" pitchFamily="2" charset="2"/>
              <a:buChar char="Ø"/>
            </a:pPr>
            <a:r>
              <a:rPr lang="en-US" cap="small" dirty="0"/>
              <a:t>If noticing a client having difficulty, don’t make them sign in electronically- you do it for them</a:t>
            </a:r>
          </a:p>
          <a:p>
            <a:pPr lvl="1">
              <a:buSzPct val="100000"/>
              <a:buFont typeface="Wingdings" panose="05000000000000000000" pitchFamily="2" charset="2"/>
              <a:buChar char="ü"/>
            </a:pPr>
            <a:r>
              <a:rPr lang="en-US" cap="small" dirty="0"/>
              <a:t>Customer can’t hear very well or physical disability/ have a hard time getting around</a:t>
            </a:r>
          </a:p>
          <a:p>
            <a:pPr lvl="2">
              <a:buSzPct val="100000"/>
              <a:buFont typeface="Wingdings" panose="05000000000000000000" pitchFamily="2" charset="2"/>
              <a:buChar char="Ø"/>
            </a:pPr>
            <a:r>
              <a:rPr lang="en-US" cap="small" dirty="0"/>
              <a:t>Do we always have to take clients in correct order per the computer?- make the judgement call</a:t>
            </a:r>
          </a:p>
          <a:p>
            <a:pPr lvl="1">
              <a:buSzPct val="100000"/>
              <a:buFont typeface="Wingdings" panose="05000000000000000000" pitchFamily="2" charset="2"/>
              <a:buChar char="ü"/>
            </a:pPr>
            <a:r>
              <a:rPr lang="en-US" cap="small" dirty="0"/>
              <a:t>Lobby is full of people……and customer is on a time crunch</a:t>
            </a:r>
          </a:p>
          <a:p>
            <a:pPr lvl="2">
              <a:buSzPct val="100000"/>
              <a:buFont typeface="Wingdings" panose="05000000000000000000" pitchFamily="2" charset="2"/>
              <a:buChar char="Ø"/>
            </a:pPr>
            <a:r>
              <a:rPr lang="en-US" cap="small" dirty="0"/>
              <a:t>If you don’t already have a drop box in your lobby, you should get one and parameters can be set on what goes in there</a:t>
            </a:r>
          </a:p>
          <a:p>
            <a:pPr marL="0" indent="0">
              <a:buSzPct val="100000"/>
              <a:buNone/>
            </a:pPr>
            <a:endParaRPr lang="en-US" cap="small" dirty="0">
              <a:solidFill>
                <a:srgbClr val="FF0000"/>
              </a:solidFill>
            </a:endParaRPr>
          </a:p>
          <a:p>
            <a:pPr marL="0" indent="0" algn="ctr">
              <a:buSzPct val="100000"/>
              <a:buNone/>
            </a:pPr>
            <a:r>
              <a:rPr lang="en-US" b="1" cap="small" dirty="0">
                <a:solidFill>
                  <a:srgbClr val="FF0000"/>
                </a:solidFill>
              </a:rPr>
              <a:t>These and other items might trigger a frustration or anger even before the customer talks to you!  </a:t>
            </a:r>
          </a:p>
          <a:p>
            <a:pPr lvl="1">
              <a:buSzPct val="100000"/>
              <a:buFont typeface="Wingdings" panose="05000000000000000000" pitchFamily="2" charset="2"/>
              <a:buChar char="ü"/>
            </a:pPr>
            <a:endParaRPr lang="en-US" cap="small" dirty="0"/>
          </a:p>
          <a:p>
            <a:pPr lvl="1">
              <a:buSzPct val="100000"/>
              <a:buFont typeface="Wingdings" panose="05000000000000000000" pitchFamily="2" charset="2"/>
              <a:buChar char="ü"/>
            </a:pPr>
            <a:endParaRPr lang="en-US" cap="small" dirty="0"/>
          </a:p>
        </p:txBody>
      </p:sp>
      <p:pic>
        <p:nvPicPr>
          <p:cNvPr id="5" name="Picture 4">
            <a:extLst>
              <a:ext uri="{FF2B5EF4-FFF2-40B4-BE49-F238E27FC236}">
                <a16:creationId xmlns:a16="http://schemas.microsoft.com/office/drawing/2014/main" id="{0A335DE3-6741-4EB3-8AD6-B383BA1F931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632272" y="3339574"/>
            <a:ext cx="3107185" cy="3107185"/>
          </a:xfrm>
          <a:prstGeom prst="rect">
            <a:avLst/>
          </a:prstGeom>
        </p:spPr>
      </p:pic>
    </p:spTree>
    <p:extLst>
      <p:ext uri="{BB962C8B-B14F-4D97-AF65-F5344CB8AC3E}">
        <p14:creationId xmlns:p14="http://schemas.microsoft.com/office/powerpoint/2010/main" val="2141425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10470-5225-7A6C-30A3-5BDBA24E547B}"/>
              </a:ext>
            </a:extLst>
          </p:cNvPr>
          <p:cNvSpPr>
            <a:spLocks noGrp="1"/>
          </p:cNvSpPr>
          <p:nvPr>
            <p:ph type="ctrTitle"/>
          </p:nvPr>
        </p:nvSpPr>
        <p:spPr>
          <a:xfrm>
            <a:off x="2928401" y="2607733"/>
            <a:ext cx="8574622" cy="1388534"/>
          </a:xfrm>
        </p:spPr>
        <p:txBody>
          <a:bodyPr/>
          <a:lstStyle/>
          <a:p>
            <a:r>
              <a:rPr lang="en-US" cap="small" dirty="0"/>
              <a:t>Role Play Exercise</a:t>
            </a:r>
          </a:p>
        </p:txBody>
      </p:sp>
      <p:sp>
        <p:nvSpPr>
          <p:cNvPr id="3" name="Subtitle 2">
            <a:extLst>
              <a:ext uri="{FF2B5EF4-FFF2-40B4-BE49-F238E27FC236}">
                <a16:creationId xmlns:a16="http://schemas.microsoft.com/office/drawing/2014/main" id="{D1EB40FD-225C-7681-ABCD-29BB9804F5C7}"/>
              </a:ext>
            </a:extLst>
          </p:cNvPr>
          <p:cNvSpPr>
            <a:spLocks noGrp="1"/>
          </p:cNvSpPr>
          <p:nvPr>
            <p:ph type="subTitle" idx="1"/>
          </p:nvPr>
        </p:nvSpPr>
        <p:spPr/>
        <p:txBody>
          <a:bodyPr>
            <a:normAutofit fontScale="85000" lnSpcReduction="20000"/>
          </a:bodyPr>
          <a:lstStyle/>
          <a:p>
            <a:r>
              <a:rPr lang="en-US" dirty="0"/>
              <a:t>Scene:  A client come off lobby elevator and goes directly to the front desk without signing in, but only needs to drop off a document but doesn't leave desk area.  </a:t>
            </a:r>
          </a:p>
          <a:p>
            <a:r>
              <a:rPr lang="en-US" dirty="0"/>
              <a:t>Communicate: Do Not use any triggers while speaking or prepping to speak with this client to resolve the situation. </a:t>
            </a:r>
          </a:p>
        </p:txBody>
      </p:sp>
    </p:spTree>
    <p:extLst>
      <p:ext uri="{BB962C8B-B14F-4D97-AF65-F5344CB8AC3E}">
        <p14:creationId xmlns:p14="http://schemas.microsoft.com/office/powerpoint/2010/main" val="1135525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5B0D2-8565-4D57-AF81-613B5388D530}"/>
              </a:ext>
            </a:extLst>
          </p:cNvPr>
          <p:cNvSpPr>
            <a:spLocks noGrp="1"/>
          </p:cNvSpPr>
          <p:nvPr>
            <p:ph type="title"/>
          </p:nvPr>
        </p:nvSpPr>
        <p:spPr>
          <a:xfrm>
            <a:off x="1157590" y="685799"/>
            <a:ext cx="4938409" cy="1113818"/>
          </a:xfrm>
        </p:spPr>
        <p:txBody>
          <a:bodyPr>
            <a:noAutofit/>
          </a:bodyPr>
          <a:lstStyle/>
          <a:p>
            <a:r>
              <a:rPr lang="en-US" sz="3200" b="1" cap="small" dirty="0"/>
              <a:t>Handling Difficult Clients Using Communication</a:t>
            </a:r>
          </a:p>
        </p:txBody>
      </p:sp>
      <p:pic>
        <p:nvPicPr>
          <p:cNvPr id="6" name="Content Placeholder 5" descr="A close up of text on a white background&#10;&#10;Description automatically generated">
            <a:extLst>
              <a:ext uri="{FF2B5EF4-FFF2-40B4-BE49-F238E27FC236}">
                <a16:creationId xmlns:a16="http://schemas.microsoft.com/office/drawing/2014/main" id="{E1E78089-2311-4B11-A9E4-797B8A72E2D2}"/>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13298" y="1552169"/>
            <a:ext cx="4953000" cy="4248150"/>
          </a:xfrm>
        </p:spPr>
      </p:pic>
      <p:sp>
        <p:nvSpPr>
          <p:cNvPr id="4" name="Text Placeholder 3">
            <a:extLst>
              <a:ext uri="{FF2B5EF4-FFF2-40B4-BE49-F238E27FC236}">
                <a16:creationId xmlns:a16="http://schemas.microsoft.com/office/drawing/2014/main" id="{791B2DA0-1CBD-4EDB-8AE5-CEA87BB2B62D}"/>
              </a:ext>
            </a:extLst>
          </p:cNvPr>
          <p:cNvSpPr>
            <a:spLocks noGrp="1"/>
          </p:cNvSpPr>
          <p:nvPr>
            <p:ph type="body" sz="half" idx="2"/>
          </p:nvPr>
        </p:nvSpPr>
        <p:spPr>
          <a:xfrm>
            <a:off x="1736854" y="2057399"/>
            <a:ext cx="3798184" cy="3955003"/>
          </a:xfrm>
        </p:spPr>
        <p:txBody>
          <a:bodyPr>
            <a:noAutofit/>
          </a:bodyPr>
          <a:lstStyle/>
          <a:p>
            <a:pPr algn="l"/>
            <a:r>
              <a:rPr lang="en-US" sz="2400" cap="small" dirty="0"/>
              <a:t>The best method of handling difficult customers is figuring out which type of communication the customer uses and prefers.  If you match communication style, then a conversation becomes much easier and effective for all parties involved! </a:t>
            </a:r>
          </a:p>
        </p:txBody>
      </p:sp>
    </p:spTree>
    <p:extLst>
      <p:ext uri="{BB962C8B-B14F-4D97-AF65-F5344CB8AC3E}">
        <p14:creationId xmlns:p14="http://schemas.microsoft.com/office/powerpoint/2010/main" val="2050198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E8C9B-89A5-4AE9-91FF-D3B2B6091D0A}"/>
              </a:ext>
            </a:extLst>
          </p:cNvPr>
          <p:cNvSpPr>
            <a:spLocks noGrp="1"/>
          </p:cNvSpPr>
          <p:nvPr>
            <p:ph type="title"/>
          </p:nvPr>
        </p:nvSpPr>
        <p:spPr>
          <a:xfrm>
            <a:off x="1484311" y="685800"/>
            <a:ext cx="10018713" cy="1752599"/>
          </a:xfrm>
        </p:spPr>
        <p:txBody>
          <a:bodyPr/>
          <a:lstStyle/>
          <a:p>
            <a:r>
              <a:rPr lang="en-US" b="1" cap="small" dirty="0"/>
              <a:t>Handling Difficult Clients with Communication</a:t>
            </a:r>
          </a:p>
        </p:txBody>
      </p:sp>
      <p:sp>
        <p:nvSpPr>
          <p:cNvPr id="3" name="Content Placeholder 2">
            <a:extLst>
              <a:ext uri="{FF2B5EF4-FFF2-40B4-BE49-F238E27FC236}">
                <a16:creationId xmlns:a16="http://schemas.microsoft.com/office/drawing/2014/main" id="{337FD41C-F310-44CB-AC95-6522FD3C7469}"/>
              </a:ext>
            </a:extLst>
          </p:cNvPr>
          <p:cNvSpPr>
            <a:spLocks noGrp="1"/>
          </p:cNvSpPr>
          <p:nvPr>
            <p:ph idx="1"/>
          </p:nvPr>
        </p:nvSpPr>
        <p:spPr>
          <a:xfrm>
            <a:off x="1484311" y="2666999"/>
            <a:ext cx="6469154" cy="3124201"/>
          </a:xfrm>
        </p:spPr>
        <p:txBody>
          <a:bodyPr/>
          <a:lstStyle/>
          <a:p>
            <a:pPr>
              <a:buSzPct val="100000"/>
              <a:buFont typeface="Wingdings" panose="05000000000000000000" pitchFamily="2" charset="2"/>
              <a:buChar char="q"/>
            </a:pPr>
            <a:r>
              <a:rPr lang="en-US" cap="small" dirty="0"/>
              <a:t>There are 4 types of communication types in customer service: </a:t>
            </a:r>
          </a:p>
          <a:p>
            <a:pPr lvl="1">
              <a:buSzPct val="100000"/>
              <a:buFont typeface="Wingdings" panose="05000000000000000000" pitchFamily="2" charset="2"/>
              <a:buChar char="ü"/>
            </a:pPr>
            <a:r>
              <a:rPr lang="en-US" cap="small" dirty="0"/>
              <a:t>The Director Type</a:t>
            </a:r>
          </a:p>
          <a:p>
            <a:pPr lvl="1">
              <a:buSzPct val="100000"/>
              <a:buFont typeface="Wingdings" panose="05000000000000000000" pitchFamily="2" charset="2"/>
              <a:buChar char="ü"/>
            </a:pPr>
            <a:r>
              <a:rPr lang="en-US" cap="small" dirty="0"/>
              <a:t>The Relator Type</a:t>
            </a:r>
          </a:p>
          <a:p>
            <a:pPr lvl="1">
              <a:buSzPct val="100000"/>
              <a:buFont typeface="Wingdings" panose="05000000000000000000" pitchFamily="2" charset="2"/>
              <a:buChar char="ü"/>
            </a:pPr>
            <a:r>
              <a:rPr lang="en-US" cap="small" dirty="0"/>
              <a:t>The Analyst Type</a:t>
            </a:r>
          </a:p>
          <a:p>
            <a:pPr lvl="1">
              <a:buSzPct val="100000"/>
              <a:buFont typeface="Wingdings" panose="05000000000000000000" pitchFamily="2" charset="2"/>
              <a:buChar char="ü"/>
            </a:pPr>
            <a:r>
              <a:rPr lang="en-US" cap="small" dirty="0"/>
              <a:t>The Socializer Type</a:t>
            </a:r>
          </a:p>
        </p:txBody>
      </p:sp>
      <p:pic>
        <p:nvPicPr>
          <p:cNvPr id="4" name="Picture 3" descr="A picture containing toy, LEGO, indoor&#10;&#10;Description generated with very high confidence">
            <a:extLst>
              <a:ext uri="{FF2B5EF4-FFF2-40B4-BE49-F238E27FC236}">
                <a16:creationId xmlns:a16="http://schemas.microsoft.com/office/drawing/2014/main" id="{8E4AC285-23D7-48A7-82DA-E2BC9DECF43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68907" y="2872028"/>
            <a:ext cx="3813733" cy="3300172"/>
          </a:xfrm>
          <a:prstGeom prst="rect">
            <a:avLst/>
          </a:prstGeom>
        </p:spPr>
      </p:pic>
    </p:spTree>
    <p:extLst>
      <p:ext uri="{BB962C8B-B14F-4D97-AF65-F5344CB8AC3E}">
        <p14:creationId xmlns:p14="http://schemas.microsoft.com/office/powerpoint/2010/main" val="2406565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795EB-9ACE-464A-9C4D-16D1131F67C3}"/>
              </a:ext>
            </a:extLst>
          </p:cNvPr>
          <p:cNvSpPr>
            <a:spLocks noGrp="1"/>
          </p:cNvSpPr>
          <p:nvPr>
            <p:ph type="title"/>
          </p:nvPr>
        </p:nvSpPr>
        <p:spPr>
          <a:xfrm>
            <a:off x="1484311" y="685801"/>
            <a:ext cx="10018713" cy="1084634"/>
          </a:xfrm>
        </p:spPr>
        <p:txBody>
          <a:bodyPr/>
          <a:lstStyle/>
          <a:p>
            <a:r>
              <a:rPr lang="en-US" b="1" cap="small" dirty="0"/>
              <a:t>Handling Clients Using Communication</a:t>
            </a:r>
          </a:p>
        </p:txBody>
      </p:sp>
      <p:sp>
        <p:nvSpPr>
          <p:cNvPr id="3" name="Text Placeholder 2">
            <a:extLst>
              <a:ext uri="{FF2B5EF4-FFF2-40B4-BE49-F238E27FC236}">
                <a16:creationId xmlns:a16="http://schemas.microsoft.com/office/drawing/2014/main" id="{C35F8326-3B28-41F2-A1A1-82D059340803}"/>
              </a:ext>
            </a:extLst>
          </p:cNvPr>
          <p:cNvSpPr>
            <a:spLocks noGrp="1"/>
          </p:cNvSpPr>
          <p:nvPr>
            <p:ph type="body" idx="1"/>
          </p:nvPr>
        </p:nvSpPr>
        <p:spPr>
          <a:xfrm>
            <a:off x="1377306" y="1730286"/>
            <a:ext cx="4895056" cy="576262"/>
          </a:xfrm>
        </p:spPr>
        <p:txBody>
          <a:bodyPr/>
          <a:lstStyle/>
          <a:p>
            <a:r>
              <a:rPr lang="en-US" cap="small" dirty="0"/>
              <a:t>The Director Type</a:t>
            </a:r>
          </a:p>
        </p:txBody>
      </p:sp>
      <p:sp>
        <p:nvSpPr>
          <p:cNvPr id="4" name="Content Placeholder 3">
            <a:extLst>
              <a:ext uri="{FF2B5EF4-FFF2-40B4-BE49-F238E27FC236}">
                <a16:creationId xmlns:a16="http://schemas.microsoft.com/office/drawing/2014/main" id="{A218A40D-BFBE-4A05-BD1B-36FF0B890B1B}"/>
              </a:ext>
            </a:extLst>
          </p:cNvPr>
          <p:cNvSpPr>
            <a:spLocks noGrp="1"/>
          </p:cNvSpPr>
          <p:nvPr>
            <p:ph sz="half" idx="2"/>
          </p:nvPr>
        </p:nvSpPr>
        <p:spPr>
          <a:xfrm>
            <a:off x="1377306" y="2631704"/>
            <a:ext cx="4895056" cy="3777974"/>
          </a:xfrm>
        </p:spPr>
        <p:txBody>
          <a:bodyPr>
            <a:normAutofit fontScale="92500" lnSpcReduction="10000"/>
          </a:bodyPr>
          <a:lstStyle/>
          <a:p>
            <a:pPr>
              <a:buSzPct val="100000"/>
              <a:buFont typeface="Wingdings" panose="05000000000000000000" pitchFamily="2" charset="2"/>
              <a:buChar char="q"/>
            </a:pPr>
            <a:r>
              <a:rPr lang="en-US" cap="small" dirty="0"/>
              <a:t>Doesn’t like fluff or small talk….gets to the point</a:t>
            </a:r>
          </a:p>
          <a:p>
            <a:pPr lvl="1">
              <a:buSzPct val="100000"/>
              <a:buFont typeface="Wingdings" panose="05000000000000000000" pitchFamily="2" charset="2"/>
              <a:buChar char="ü"/>
            </a:pPr>
            <a:r>
              <a:rPr lang="en-US" cap="small" dirty="0"/>
              <a:t>Immediately go into issue or reason for being there.  Time is money in their minds.</a:t>
            </a:r>
          </a:p>
          <a:p>
            <a:pPr>
              <a:buSzPct val="100000"/>
              <a:buFont typeface="Wingdings" panose="05000000000000000000" pitchFamily="2" charset="2"/>
              <a:buChar char="q"/>
            </a:pPr>
            <a:r>
              <a:rPr lang="en-US" cap="small" dirty="0"/>
              <a:t>Uses short sentences or commands while speaking</a:t>
            </a:r>
          </a:p>
          <a:p>
            <a:pPr lvl="1">
              <a:buSzPct val="100000"/>
              <a:buFont typeface="Wingdings" panose="05000000000000000000" pitchFamily="2" charset="2"/>
              <a:buChar char="ü"/>
            </a:pPr>
            <a:r>
              <a:rPr lang="en-US" cap="small" dirty="0"/>
              <a:t>“I “  action statements are key and following thru is important</a:t>
            </a:r>
          </a:p>
          <a:p>
            <a:pPr>
              <a:buSzPct val="100000"/>
              <a:buFont typeface="Wingdings" panose="05000000000000000000" pitchFamily="2" charset="2"/>
              <a:buChar char="q"/>
            </a:pPr>
            <a:r>
              <a:rPr lang="en-US" cap="small" dirty="0"/>
              <a:t>Likes to make decision(s) on their own </a:t>
            </a:r>
          </a:p>
          <a:p>
            <a:pPr lvl="1">
              <a:buSzPct val="100000"/>
              <a:buFont typeface="Wingdings" panose="05000000000000000000" pitchFamily="2" charset="2"/>
              <a:buChar char="ü"/>
            </a:pPr>
            <a:r>
              <a:rPr lang="en-US" cap="small" dirty="0"/>
              <a:t>Give them a few options and let them pick</a:t>
            </a:r>
          </a:p>
        </p:txBody>
      </p:sp>
      <p:sp>
        <p:nvSpPr>
          <p:cNvPr id="5" name="Text Placeholder 4">
            <a:extLst>
              <a:ext uri="{FF2B5EF4-FFF2-40B4-BE49-F238E27FC236}">
                <a16:creationId xmlns:a16="http://schemas.microsoft.com/office/drawing/2014/main" id="{4E0B70C7-253B-40FD-BA71-F0BC8FFD66F1}"/>
              </a:ext>
            </a:extLst>
          </p:cNvPr>
          <p:cNvSpPr>
            <a:spLocks noGrp="1"/>
          </p:cNvSpPr>
          <p:nvPr>
            <p:ph type="body" sz="quarter" idx="3"/>
          </p:nvPr>
        </p:nvSpPr>
        <p:spPr>
          <a:xfrm>
            <a:off x="6493667" y="1730286"/>
            <a:ext cx="4895057" cy="576262"/>
          </a:xfrm>
        </p:spPr>
        <p:txBody>
          <a:bodyPr/>
          <a:lstStyle/>
          <a:p>
            <a:r>
              <a:rPr lang="en-US" cap="small" dirty="0"/>
              <a:t>The Relator Type</a:t>
            </a:r>
          </a:p>
        </p:txBody>
      </p:sp>
      <p:sp>
        <p:nvSpPr>
          <p:cNvPr id="6" name="Content Placeholder 5">
            <a:extLst>
              <a:ext uri="{FF2B5EF4-FFF2-40B4-BE49-F238E27FC236}">
                <a16:creationId xmlns:a16="http://schemas.microsoft.com/office/drawing/2014/main" id="{95F611D6-061B-4B98-9A2A-A181A63CD873}"/>
              </a:ext>
            </a:extLst>
          </p:cNvPr>
          <p:cNvSpPr>
            <a:spLocks noGrp="1"/>
          </p:cNvSpPr>
          <p:nvPr>
            <p:ph sz="quarter" idx="4"/>
          </p:nvPr>
        </p:nvSpPr>
        <p:spPr>
          <a:xfrm>
            <a:off x="6493667" y="2497480"/>
            <a:ext cx="4895056" cy="4226296"/>
          </a:xfrm>
        </p:spPr>
        <p:txBody>
          <a:bodyPr>
            <a:normAutofit fontScale="92500" lnSpcReduction="10000"/>
          </a:bodyPr>
          <a:lstStyle/>
          <a:p>
            <a:pPr>
              <a:buSzPct val="100000"/>
              <a:buFont typeface="Wingdings" panose="05000000000000000000" pitchFamily="2" charset="2"/>
              <a:buChar char="q"/>
            </a:pPr>
            <a:r>
              <a:rPr lang="en-US" cap="small" dirty="0"/>
              <a:t>Wants to belong part of a group or more importantly doesn’t like to be left out</a:t>
            </a:r>
          </a:p>
          <a:p>
            <a:pPr lvl="1">
              <a:buSzPct val="100000"/>
              <a:buFont typeface="Wingdings" panose="05000000000000000000" pitchFamily="2" charset="2"/>
              <a:buChar char="ü"/>
            </a:pPr>
            <a:r>
              <a:rPr lang="en-US" cap="small" dirty="0"/>
              <a:t>Ask their opinion…They love to give it!  Include them in the decision-making process to be part of the solution.  </a:t>
            </a:r>
          </a:p>
          <a:p>
            <a:pPr>
              <a:buSzPct val="100000"/>
              <a:buFont typeface="Wingdings" panose="05000000000000000000" pitchFamily="2" charset="2"/>
              <a:buChar char="q"/>
            </a:pPr>
            <a:r>
              <a:rPr lang="en-US" cap="small" dirty="0"/>
              <a:t>Wants name of assigned worker and direct contact information</a:t>
            </a:r>
          </a:p>
          <a:p>
            <a:pPr lvl="1">
              <a:buSzPct val="100000"/>
              <a:buFont typeface="Wingdings" panose="05000000000000000000" pitchFamily="2" charset="2"/>
              <a:buChar char="ü"/>
            </a:pPr>
            <a:r>
              <a:rPr lang="en-US" cap="small" dirty="0"/>
              <a:t>This gives them the feeling of “networking” and doesn’t like it when this person changes- be prepared</a:t>
            </a:r>
          </a:p>
          <a:p>
            <a:pPr>
              <a:buSzPct val="100000"/>
              <a:buFont typeface="Wingdings" panose="05000000000000000000" pitchFamily="2" charset="2"/>
              <a:buChar char="q"/>
            </a:pPr>
            <a:r>
              <a:rPr lang="en-US" cap="small" dirty="0"/>
              <a:t>Will share their perceptions of customer service with others</a:t>
            </a:r>
          </a:p>
          <a:p>
            <a:pPr lvl="1">
              <a:buSzPct val="100000"/>
              <a:buFont typeface="Wingdings" panose="05000000000000000000" pitchFamily="2" charset="2"/>
              <a:buChar char="ü"/>
            </a:pPr>
            <a:r>
              <a:rPr lang="en-US" cap="small" dirty="0"/>
              <a:t>They will tell everyone they can by email, </a:t>
            </a:r>
            <a:r>
              <a:rPr lang="en-US" cap="small" dirty="0" err="1"/>
              <a:t>facebook</a:t>
            </a:r>
            <a:r>
              <a:rPr lang="en-US" cap="small" dirty="0"/>
              <a:t>, in-person, if there was a problem even if just their perception. </a:t>
            </a:r>
          </a:p>
        </p:txBody>
      </p:sp>
    </p:spTree>
    <p:extLst>
      <p:ext uri="{BB962C8B-B14F-4D97-AF65-F5344CB8AC3E}">
        <p14:creationId xmlns:p14="http://schemas.microsoft.com/office/powerpoint/2010/main" val="37338715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otalTime>79</TotalTime>
  <Words>1705</Words>
  <Application>Microsoft Office PowerPoint</Application>
  <PresentationFormat>Widescreen</PresentationFormat>
  <Paragraphs>138</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Corbel</vt:lpstr>
      <vt:lpstr>Wingdings</vt:lpstr>
      <vt:lpstr>Parallax</vt:lpstr>
      <vt:lpstr>Customer Service</vt:lpstr>
      <vt:lpstr>Topics To Be Covered</vt:lpstr>
      <vt:lpstr>Avoiding Conflict</vt:lpstr>
      <vt:lpstr>Avoiding Conflicts</vt:lpstr>
      <vt:lpstr>Avoiding Conflict</vt:lpstr>
      <vt:lpstr>Role Play Exercise</vt:lpstr>
      <vt:lpstr>Handling Difficult Clients Using Communication</vt:lpstr>
      <vt:lpstr>Handling Difficult Clients with Communication</vt:lpstr>
      <vt:lpstr>Handling Clients Using Communication</vt:lpstr>
      <vt:lpstr>Handling Clients Using Communication</vt:lpstr>
      <vt:lpstr>Role Play Exercise</vt:lpstr>
      <vt:lpstr>De-Escalating the Situation</vt:lpstr>
      <vt:lpstr>De-Escalating the Situation</vt:lpstr>
      <vt:lpstr>De-Escalating the Situation</vt:lpstr>
      <vt:lpstr>De-Escalating the Situation</vt:lpstr>
      <vt:lpstr>Role Play Exercise</vt:lpstr>
      <vt:lpstr>The Aftermath:  Self-Care</vt:lpstr>
      <vt:lpstr>The Aftermath:  Self-Care</vt:lpstr>
      <vt:lpstr>The Aftermath:  Self-Care</vt:lpstr>
      <vt:lpstr>Discussion:  How do you self care after these situations?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Administrative Functions/Roles</dc:title>
  <dc:creator>Janet Briscoe</dc:creator>
  <cp:lastModifiedBy>Janet Briscoe</cp:lastModifiedBy>
  <cp:revision>3</cp:revision>
  <dcterms:created xsi:type="dcterms:W3CDTF">2019-09-24T19:07:58Z</dcterms:created>
  <dcterms:modified xsi:type="dcterms:W3CDTF">2025-09-26T13:53:10Z</dcterms:modified>
</cp:coreProperties>
</file>