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6" r:id="rId3"/>
    <p:sldId id="263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D6B8B-3B61-4BE1-BDC7-42EA61A5932D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5684C-7574-44A8-8899-7B8655D6E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7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5684C-7574-44A8-8899-7B8655D6EB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3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5684C-7574-44A8-8899-7B8655D6EB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95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5684C-7574-44A8-8899-7B8655D6EB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4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5684C-7574-44A8-8899-7B8655D6EB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28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0E929-D8E5-02DF-7870-33575B668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1B874E-74BB-3191-4500-3B15870D1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678A0-7715-492B-9CA3-E1B91BF07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28A7-C12B-42E8-934D-D021232C7979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F902F-7FAB-3F55-AEF3-B7BE8A9E7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59635-E5C4-0346-B952-B4C488C3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53EB-B48C-40E2-9924-8EB5AA600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5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E559-1882-BC34-B178-14246275F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3F287-514D-6499-1A4E-BF5BA4E6C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86B80-17E9-23E5-301F-7F4647620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28A7-C12B-42E8-934D-D021232C7979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C04C6-FB5C-4C06-216A-CD57061F6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16C01-1FC3-7B82-7D79-C150787DC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53EB-B48C-40E2-9924-8EB5AA600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6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692094-0371-7550-1A4B-C32CB35E8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5E4A9-CA99-3E0F-1ADE-D24068AD8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79D7D-20A2-3E5B-F37A-39F4F2C7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28A7-C12B-42E8-934D-D021232C7979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3433C-0A68-354C-3938-FFB941465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039A3-24ED-D3A6-8290-4649DCA1B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53EB-B48C-40E2-9924-8EB5AA600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8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73;p1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78;p18"/>
          <p:cNvSpPr/>
          <p:nvPr userDrawn="1"/>
        </p:nvSpPr>
        <p:spPr>
          <a:xfrm rot="10800000" flipH="1">
            <a:off x="0" y="-1"/>
            <a:ext cx="4838700" cy="3381494"/>
          </a:xfrm>
          <a:prstGeom prst="rtTriangl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78;p18"/>
          <p:cNvSpPr/>
          <p:nvPr userDrawn="1"/>
        </p:nvSpPr>
        <p:spPr>
          <a:xfrm rot="10800000" flipH="1">
            <a:off x="0" y="-151"/>
            <a:ext cx="4384314" cy="3063949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75;p18"/>
          <p:cNvSpPr/>
          <p:nvPr userDrawn="1"/>
        </p:nvSpPr>
        <p:spPr>
          <a:xfrm>
            <a:off x="1791997" y="3983496"/>
            <a:ext cx="8608006" cy="998748"/>
          </a:xfrm>
          <a:prstGeom prst="rect">
            <a:avLst/>
          </a:prstGeom>
          <a:solidFill>
            <a:srgbClr val="FFFFFF">
              <a:alpha val="82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75;p18"/>
          <p:cNvSpPr/>
          <p:nvPr userDrawn="1"/>
        </p:nvSpPr>
        <p:spPr>
          <a:xfrm>
            <a:off x="1791997" y="3983496"/>
            <a:ext cx="8608006" cy="1574928"/>
          </a:xfrm>
          <a:prstGeom prst="rect">
            <a:avLst/>
          </a:prstGeom>
          <a:solidFill>
            <a:srgbClr val="FFFFFF">
              <a:alpha val="82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1997" y="3983496"/>
            <a:ext cx="8608006" cy="990934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1997" y="5120640"/>
            <a:ext cx="8608006" cy="437784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Google Shape;179;p18"/>
          <p:cNvPicPr preferRelativeResize="0"/>
          <p:nvPr userDrawn="1"/>
        </p:nvPicPr>
        <p:blipFill rotWithShape="1">
          <a:blip r:embed="rId3">
            <a:alphaModFix/>
          </a:blip>
          <a:srcRect l="1662" r="1672"/>
          <a:stretch/>
        </p:blipFill>
        <p:spPr>
          <a:xfrm>
            <a:off x="140369" y="162426"/>
            <a:ext cx="2271418" cy="1249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9161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0;p2" descr="shutterstock_429987889_edited.jpg"/>
          <p:cNvPicPr preferRelativeResize="0"/>
          <p:nvPr userDrawn="1"/>
        </p:nvPicPr>
        <p:blipFill rotWithShape="1">
          <a:blip r:embed="rId2">
            <a:alphaModFix/>
          </a:blip>
          <a:srcRect t="21799" b="23591"/>
          <a:stretch/>
        </p:blipFill>
        <p:spPr>
          <a:xfrm>
            <a:off x="0" y="650432"/>
            <a:ext cx="12192000" cy="62075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88882"/>
            <a:ext cx="10972800" cy="990934"/>
          </a:xfrm>
          <a:noFill/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92061"/>
            <a:ext cx="10972800" cy="437784"/>
          </a:xfrm>
          <a:noFill/>
        </p:spPr>
        <p:txBody>
          <a:bodyPr anchor="ctr"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8642"/>
            <a:ext cx="436091" cy="436091"/>
          </a:xfrm>
          <a:prstGeom prst="rect">
            <a:avLst/>
          </a:prstGeom>
        </p:spPr>
      </p:pic>
      <p:sp>
        <p:nvSpPr>
          <p:cNvPr id="18" name="Google Shape;18;p2"/>
          <p:cNvSpPr txBox="1"/>
          <p:nvPr userDrawn="1"/>
        </p:nvSpPr>
        <p:spPr>
          <a:xfrm>
            <a:off x="1310584" y="118642"/>
            <a:ext cx="998100" cy="43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Division</a:t>
            </a:r>
            <a:endParaRPr sz="1200" b="1" dirty="0"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grpSp>
        <p:nvGrpSpPr>
          <p:cNvPr id="20" name="Google Shape;266;p31"/>
          <p:cNvGrpSpPr/>
          <p:nvPr userDrawn="1"/>
        </p:nvGrpSpPr>
        <p:grpSpPr>
          <a:xfrm flipV="1">
            <a:off x="609600" y="1901717"/>
            <a:ext cx="951203" cy="51894"/>
            <a:chOff x="4580561" y="2589004"/>
            <a:chExt cx="1064464" cy="25200"/>
          </a:xfrm>
        </p:grpSpPr>
        <p:sp>
          <p:nvSpPr>
            <p:cNvPr id="21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5957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13;p24"/>
          <p:cNvSpPr/>
          <p:nvPr userDrawn="1"/>
        </p:nvSpPr>
        <p:spPr>
          <a:xfrm>
            <a:off x="-1" y="-1"/>
            <a:ext cx="12191993" cy="6858001"/>
          </a:xfrm>
          <a:prstGeom prst="rect">
            <a:avLst/>
          </a:prstGeom>
          <a:solidFill>
            <a:srgbClr val="0057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609600" y="2069358"/>
            <a:ext cx="11077575" cy="2883642"/>
          </a:xfrm>
        </p:spPr>
        <p:txBody>
          <a:bodyPr anchor="t">
            <a:normAutofit/>
          </a:bodyPr>
          <a:lstStyle>
            <a:lvl1pPr algn="l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0" name="Google Shape;266;p31"/>
          <p:cNvGrpSpPr/>
          <p:nvPr userDrawn="1"/>
        </p:nvGrpSpPr>
        <p:grpSpPr>
          <a:xfrm flipV="1">
            <a:off x="609600" y="1901717"/>
            <a:ext cx="951203" cy="51894"/>
            <a:chOff x="4580561" y="2589004"/>
            <a:chExt cx="1064464" cy="25200"/>
          </a:xfrm>
        </p:grpSpPr>
        <p:sp>
          <p:nvSpPr>
            <p:cNvPr id="21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93148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2677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Google Shape;200;p22"/>
          <p:cNvSpPr/>
          <p:nvPr userDrawn="1"/>
        </p:nvSpPr>
        <p:spPr>
          <a:xfrm>
            <a:off x="0" y="0"/>
            <a:ext cx="5183188" cy="6858000"/>
          </a:xfrm>
          <a:prstGeom prst="rect">
            <a:avLst/>
          </a:prstGeom>
          <a:solidFill>
            <a:srgbClr val="0057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9100" y="685800"/>
            <a:ext cx="4352925" cy="1543050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211184"/>
            <a:ext cx="4352925" cy="411502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20" name="Google Shape;266;p31"/>
          <p:cNvGrpSpPr/>
          <p:nvPr userDrawn="1"/>
        </p:nvGrpSpPr>
        <p:grpSpPr>
          <a:xfrm flipV="1">
            <a:off x="419100" y="531067"/>
            <a:ext cx="951203" cy="51894"/>
            <a:chOff x="4580561" y="2589004"/>
            <a:chExt cx="1064464" cy="25200"/>
          </a:xfrm>
        </p:grpSpPr>
        <p:sp>
          <p:nvSpPr>
            <p:cNvPr id="21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38495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0;p22"/>
          <p:cNvSpPr/>
          <p:nvPr userDrawn="1"/>
        </p:nvSpPr>
        <p:spPr>
          <a:xfrm>
            <a:off x="0" y="0"/>
            <a:ext cx="518318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85800"/>
            <a:ext cx="4352925" cy="1371600"/>
          </a:xfr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457200"/>
            <a:ext cx="6334297" cy="57761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211184"/>
            <a:ext cx="4352925" cy="365780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27" name="Google Shape;266;p31"/>
          <p:cNvGrpSpPr/>
          <p:nvPr userDrawn="1"/>
        </p:nvGrpSpPr>
        <p:grpSpPr>
          <a:xfrm flipV="1">
            <a:off x="419100" y="531067"/>
            <a:ext cx="951203" cy="51894"/>
            <a:chOff x="4580561" y="2589004"/>
            <a:chExt cx="1064464" cy="25200"/>
          </a:xfrm>
        </p:grpSpPr>
        <p:sp>
          <p:nvSpPr>
            <p:cNvPr id="28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06053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0;p22"/>
          <p:cNvSpPr/>
          <p:nvPr userDrawn="1"/>
        </p:nvSpPr>
        <p:spPr>
          <a:xfrm>
            <a:off x="0" y="0"/>
            <a:ext cx="51831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85800"/>
            <a:ext cx="4352925" cy="1371600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457200"/>
            <a:ext cx="6334297" cy="57761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211184"/>
            <a:ext cx="4352925" cy="365780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27" name="Google Shape;266;p31"/>
          <p:cNvGrpSpPr/>
          <p:nvPr userDrawn="1"/>
        </p:nvGrpSpPr>
        <p:grpSpPr>
          <a:xfrm flipV="1">
            <a:off x="419100" y="531067"/>
            <a:ext cx="951203" cy="51894"/>
            <a:chOff x="4580561" y="2589004"/>
            <a:chExt cx="1064464" cy="25200"/>
          </a:xfrm>
        </p:grpSpPr>
        <p:sp>
          <p:nvSpPr>
            <p:cNvPr id="28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41184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36298" y="1618982"/>
            <a:ext cx="10919406" cy="990934"/>
          </a:xfrm>
          <a:noFill/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oogle Shape;266;p31"/>
          <p:cNvGrpSpPr/>
          <p:nvPr userDrawn="1"/>
        </p:nvGrpSpPr>
        <p:grpSpPr>
          <a:xfrm flipV="1">
            <a:off x="636298" y="1431817"/>
            <a:ext cx="951203" cy="51894"/>
            <a:chOff x="4580561" y="2589004"/>
            <a:chExt cx="1064464" cy="25200"/>
          </a:xfrm>
        </p:grpSpPr>
        <p:sp>
          <p:nvSpPr>
            <p:cNvPr id="6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6298" y="2745186"/>
            <a:ext cx="10919406" cy="336351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Google Shape;45;p5"/>
          <p:cNvSpPr/>
          <p:nvPr userDrawn="1"/>
        </p:nvSpPr>
        <p:spPr>
          <a:xfrm>
            <a:off x="0" y="0"/>
            <a:ext cx="12192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4071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673375"/>
            <a:ext cx="12192000" cy="6184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84" y="1406525"/>
            <a:ext cx="8465965" cy="2765425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Google Shape;45;p5"/>
          <p:cNvSpPr/>
          <p:nvPr userDrawn="1"/>
        </p:nvSpPr>
        <p:spPr>
          <a:xfrm>
            <a:off x="0" y="-1"/>
            <a:ext cx="12192000" cy="67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5" y="118642"/>
            <a:ext cx="436091" cy="436091"/>
          </a:xfrm>
          <a:prstGeom prst="rect">
            <a:avLst/>
          </a:prstGeom>
        </p:spPr>
      </p:pic>
      <p:sp>
        <p:nvSpPr>
          <p:cNvPr id="10" name="Google Shape;18;p2"/>
          <p:cNvSpPr txBox="1"/>
          <p:nvPr userDrawn="1"/>
        </p:nvSpPr>
        <p:spPr>
          <a:xfrm>
            <a:off x="1398068" y="118642"/>
            <a:ext cx="1398919" cy="43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latin typeface="+mn-lt"/>
                <a:ea typeface="Source Sans Pro"/>
                <a:cs typeface="Source Sans Pro"/>
                <a:sym typeface="Source Sans Pro"/>
              </a:rPr>
              <a:t>Division</a:t>
            </a:r>
            <a:endParaRPr sz="1200" b="1" dirty="0">
              <a:latin typeface="+mn-lt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71212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A23C9-4D1E-147A-06CA-C7B4D7699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4D322-C9EF-1C25-659A-BAC4EC97A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289F9-D3E6-EC5E-A6A6-AD2FE233D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28A7-C12B-42E8-934D-D021232C7979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3AFEB-F9D6-FA60-A19E-CA90A1317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65690-E1B3-83BC-AC49-394342F13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53EB-B48C-40E2-9924-8EB5AA600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87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36298" y="342632"/>
            <a:ext cx="10919406" cy="990934"/>
          </a:xfrm>
          <a:noFill/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6298" y="1468835"/>
            <a:ext cx="10919406" cy="47137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9842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36298" y="342632"/>
            <a:ext cx="10919406" cy="990934"/>
          </a:xfrm>
          <a:noFill/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36298" y="1468835"/>
            <a:ext cx="10919406" cy="47137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010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25" y="6471080"/>
            <a:ext cx="1359536" cy="23452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36298" y="342632"/>
            <a:ext cx="10919406" cy="990934"/>
          </a:xfrm>
          <a:noFill/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36298" y="1468835"/>
            <a:ext cx="10919406" cy="47137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324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36298" y="342632"/>
            <a:ext cx="10919406" cy="990934"/>
          </a:xfrm>
          <a:noFill/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36298" y="1468835"/>
            <a:ext cx="10919406" cy="47137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9397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36298" y="342632"/>
            <a:ext cx="10919406" cy="990934"/>
          </a:xfrm>
          <a:noFill/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36298" y="1468835"/>
            <a:ext cx="10919406" cy="47137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5111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36298" y="342632"/>
            <a:ext cx="10919406" cy="990934"/>
          </a:xfrm>
          <a:noFill/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36298" y="1468835"/>
            <a:ext cx="10919406" cy="47137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52517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25" y="6471080"/>
            <a:ext cx="1359536" cy="23452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36298" y="342632"/>
            <a:ext cx="10919406" cy="990934"/>
          </a:xfrm>
          <a:noFill/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36298" y="1468835"/>
            <a:ext cx="10919406" cy="47137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9054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36298" y="342632"/>
            <a:ext cx="10919406" cy="990934"/>
          </a:xfrm>
          <a:noFill/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36298" y="1468835"/>
            <a:ext cx="10919406" cy="47137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138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36298" y="342632"/>
            <a:ext cx="10919406" cy="990934"/>
          </a:xfrm>
          <a:noFill/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36298" y="1468835"/>
            <a:ext cx="10919406" cy="47137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7082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rgbClr val="753D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36298" y="342632"/>
            <a:ext cx="10919406" cy="990934"/>
          </a:xfrm>
          <a:noFill/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36298" y="1468835"/>
            <a:ext cx="10919406" cy="47137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365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B8A65-B6DF-2C18-03E5-031405FA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1DFF2-7B2A-1113-C91C-06530158A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216E1-F75A-855A-FCD7-4F1F9B51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28A7-C12B-42E8-934D-D021232C7979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C9465-F8E9-356D-9370-A0B4F0D1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F100E-4172-B345-EE75-2A2FCD8A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53EB-B48C-40E2-9924-8EB5AA600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053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13360" y="6309360"/>
            <a:ext cx="119786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36298" y="342632"/>
            <a:ext cx="10919406" cy="990934"/>
          </a:xfrm>
          <a:noFill/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36298" y="1468835"/>
            <a:ext cx="10919406" cy="47137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4867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3950" y="1406525"/>
            <a:ext cx="8039100" cy="2765425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1498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3950" y="1406525"/>
            <a:ext cx="8039100" cy="2765425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203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3950" y="1406525"/>
            <a:ext cx="8039100" cy="2765425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584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3950" y="1406525"/>
            <a:ext cx="8039100" cy="2765425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19103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3950" y="1406525"/>
            <a:ext cx="8039100" cy="2765425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20823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3950" y="1406525"/>
            <a:ext cx="8039100" cy="2765425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25317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3950" y="1406525"/>
            <a:ext cx="8039100" cy="2765425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92311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3950" y="1406525"/>
            <a:ext cx="8039100" cy="2765425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59237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3950" y="1406525"/>
            <a:ext cx="8039100" cy="2765425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344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E11A2-3DCA-B979-86FF-C13043F88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77928-624A-54AE-BF8B-289D25A59A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8244A-FF78-8085-05A4-0A1E93BBB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3463F-A102-7E2F-FDA1-E1C5DE16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28A7-C12B-42E8-934D-D021232C7979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E5D54-83FE-1FC8-5878-3D277A203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2A028-7239-8534-EC19-DE43C6F96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53EB-B48C-40E2-9924-8EB5AA600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358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;p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3D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3950" y="1406525"/>
            <a:ext cx="8039100" cy="2765425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1986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069358"/>
            <a:ext cx="11201399" cy="2883642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120640"/>
            <a:ext cx="11201399" cy="437784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458380"/>
            <a:ext cx="1473200" cy="257583"/>
          </a:xfrm>
          <a:prstGeom prst="rect">
            <a:avLst/>
          </a:prstGeom>
        </p:spPr>
      </p:pic>
      <p:grpSp>
        <p:nvGrpSpPr>
          <p:cNvPr id="9" name="Google Shape;266;p31"/>
          <p:cNvGrpSpPr/>
          <p:nvPr userDrawn="1"/>
        </p:nvGrpSpPr>
        <p:grpSpPr>
          <a:xfrm flipV="1">
            <a:off x="609600" y="1901718"/>
            <a:ext cx="951203" cy="51894"/>
            <a:chOff x="4580561" y="2589004"/>
            <a:chExt cx="1064464" cy="25200"/>
          </a:xfrm>
        </p:grpSpPr>
        <p:sp>
          <p:nvSpPr>
            <p:cNvPr id="10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584437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264;p31"/>
          <p:cNvPicPr preferRelativeResize="0"/>
          <p:nvPr userDrawn="1"/>
        </p:nvPicPr>
        <p:blipFill rotWithShape="1">
          <a:blip r:embed="rId2">
            <a:alphaModFix amt="30000"/>
          </a:blip>
          <a:srcRect t="11826" b="11826"/>
          <a:stretch/>
        </p:blipFill>
        <p:spPr>
          <a:xfrm>
            <a:off x="0" y="674050"/>
            <a:ext cx="12145611" cy="618395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2069358"/>
            <a:ext cx="11391899" cy="28836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5120640"/>
            <a:ext cx="11391899" cy="43778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4" name="Google Shape;266;p31"/>
          <p:cNvGrpSpPr/>
          <p:nvPr userDrawn="1"/>
        </p:nvGrpSpPr>
        <p:grpSpPr>
          <a:xfrm flipV="1">
            <a:off x="419100" y="1901717"/>
            <a:ext cx="951203" cy="51894"/>
            <a:chOff x="4580561" y="2589004"/>
            <a:chExt cx="1064464" cy="25200"/>
          </a:xfrm>
        </p:grpSpPr>
        <p:sp>
          <p:nvSpPr>
            <p:cNvPr id="15" name="Google Shape;267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8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1" y="118642"/>
            <a:ext cx="436091" cy="43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3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51C3C-ED32-F239-4C32-C2DA09795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CD3DC-4D65-0199-09E5-92530DADF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375AF-85EA-862C-CAB2-DD8EC628A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05E1E8-9548-F26F-A16B-FE558E6823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C405B4-AD41-A102-8AE5-FDE03E607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7A5611-B238-530C-E7DB-0301EBD6D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28A7-C12B-42E8-934D-D021232C7979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638774-7F66-D002-EA4E-DB139F43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8E8421-5666-A3CF-1CDA-5009B83B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53EB-B48C-40E2-9924-8EB5AA600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8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833BF-CD72-9931-1C58-2A735EFEC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6B76AC-2A35-D48D-4961-44E85C0C0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28A7-C12B-42E8-934D-D021232C7979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D8C460-5F33-ED87-986F-B7567AAA5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AC028F-A31E-4509-3F8B-361AD3391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53EB-B48C-40E2-9924-8EB5AA600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6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7C3C99-5A89-6DCC-817E-EDDFC7D45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28A7-C12B-42E8-934D-D021232C7979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E11005-1E66-894B-8283-AE1D16D44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A181F-0D4A-68A5-42A6-D6D6E047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53EB-B48C-40E2-9924-8EB5AA600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1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AD169-8768-63BF-1191-5B5A32C9A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BF22D-D3AC-75FB-0582-DC1B78B8E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7EEF5A-7C47-1A1A-12C4-4C431A6C0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4CAFC-B276-6C38-EA47-7200EC16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28A7-C12B-42E8-934D-D021232C7979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1797C-AE73-4A04-6AFB-E597C1649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11F2A-3F5F-FB5A-5C1C-8E9D9F3A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53EB-B48C-40E2-9924-8EB5AA600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7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DCED3-E69D-8334-EE10-056721D83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61C738-660C-93A8-809A-0B88609241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6E479-431C-455C-6DEA-316CC2619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7D5B7-66A8-D14B-1EEB-8C59E6630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28A7-C12B-42E8-934D-D021232C7979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1E6C6-6C3A-7108-EE28-12B29F551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ACEFD-3E11-13E9-2564-3F6F8BF04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53EB-B48C-40E2-9924-8EB5AA600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9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E6BBDA-D55F-345C-D94A-3114907B7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DAC2E-AFF8-0778-69C2-1DC032AB4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992DF-B10A-7FAB-12BB-4655614C5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0028A7-C12B-42E8-934D-D021232C7979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E817D-48B5-8E77-7237-662F27B60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14135-5723-2186-238F-0415B8BA7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1353EB-B48C-40E2-9924-8EB5AA600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539" y="365125"/>
            <a:ext cx="11308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39" y="1825625"/>
            <a:ext cx="113089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25" y="6471080"/>
            <a:ext cx="1359536" cy="2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3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2"/>
          </a:solidFill>
          <a:latin typeface="Calisto MT" panose="02040603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fusion.dss.virginia.gov/Portals/%5Bdof%5D/Files/March%20Quarter%202024%20-%20Final.pdf" TargetMode="External"/><Relationship Id="rId13" Type="http://schemas.openxmlformats.org/officeDocument/2006/relationships/hyperlink" Target="https://fusion.dss.virginia.gov/Portals/%5Bdof%5D/Files/Revised%20Create%20Macro%20for%20Oracle%20Reports%20in%20MS%202013_2016-Revised%202017_05_18.pdf" TargetMode="External"/><Relationship Id="rId3" Type="http://schemas.openxmlformats.org/officeDocument/2006/relationships/hyperlink" Target="https://fusion.dss.virginia.gov/Portals/%5Bdof%5D/Files/June%20Quarter%202025%20-%20Final.pdf" TargetMode="External"/><Relationship Id="rId7" Type="http://schemas.openxmlformats.org/officeDocument/2006/relationships/hyperlink" Target="https://fusion.dss.virginia.gov/Portals/%5Bdof%5D/Files/June%20Quarter%202024%20-%20Final.pdf" TargetMode="External"/><Relationship Id="rId12" Type="http://schemas.openxmlformats.org/officeDocument/2006/relationships/hyperlink" Target="https://fusion.dss.virginia.gov/dof/DOF-Home/LOCAL-RESOURCES/Repor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usion.dss.virginia.gov/Portals/%5Bdof%5D/Files/September%20Quarter%202024%20-%20Final.pdf" TargetMode="External"/><Relationship Id="rId11" Type="http://schemas.openxmlformats.org/officeDocument/2006/relationships/hyperlink" Target="https://fusion.dss.virginia.gov/dof/DOF-Home/BUDGET-LOCAL-REIMBURSEMENT/LASER-Local-Reimbursement/Laser-Reports" TargetMode="External"/><Relationship Id="rId5" Type="http://schemas.openxmlformats.org/officeDocument/2006/relationships/hyperlink" Target="https://fusion.dss.virginia.gov/Portals/%5Bdof%5D/Files/December%20Quarter%202024%20-%20Final_1.pdf" TargetMode="External"/><Relationship Id="rId15" Type="http://schemas.openxmlformats.org/officeDocument/2006/relationships/image" Target="../media/image12.svg"/><Relationship Id="rId10" Type="http://schemas.openxmlformats.org/officeDocument/2006/relationships/hyperlink" Target="https://fusion.dss.virginia.gov/Portals/%5Bdof%5D/Files/September%20Quarter%202023%20-%20Final.pdf" TargetMode="External"/><Relationship Id="rId4" Type="http://schemas.openxmlformats.org/officeDocument/2006/relationships/hyperlink" Target="https://fusion.dss.virginia.gov/Portals/%5Bdof%5D/Files/March%20Quarter%202025%20-%20Final_1.pdf" TargetMode="External"/><Relationship Id="rId9" Type="http://schemas.openxmlformats.org/officeDocument/2006/relationships/hyperlink" Target="https://fusion.dss.virginia.gov/Portals/%5Bdof%5D/Files/December%20Quarter%202023%20-%20Final.pdf" TargetMode="External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usion.dss.virginia.gov/Portals/%5bro%5d/Files/08.3_Local%20Director%20Orientation/lb_handbook.pdf" TargetMode="External"/><Relationship Id="rId7" Type="http://schemas.openxmlformats.org/officeDocument/2006/relationships/hyperlink" Target="https://www.doa.virginia.gov/reference/CAPP/CAPP_Topics_Cardinal/20335-2019-July.pdf" TargetMode="External"/><Relationship Id="rId2" Type="http://schemas.openxmlformats.org/officeDocument/2006/relationships/hyperlink" Target="https://fusion.dss.virginia.gov/les/LES-Home/Resources/Local-Administrative-Manag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usion.dss.virginia.gov/home/manuals" TargetMode="External"/><Relationship Id="rId5" Type="http://schemas.openxmlformats.org/officeDocument/2006/relationships/hyperlink" Target="https://fusion.dss.virginia.gov/dfs/DFS-Home/Title-IV-E/Title-IV-E-Guidance" TargetMode="External"/><Relationship Id="rId4" Type="http://schemas.openxmlformats.org/officeDocument/2006/relationships/hyperlink" Target="https://fusion.dss.virginia.gov/dfs/DFS-Home/Foster-Care/Foster-Care-Guidanc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usion.dss.virginia.gov/dof/&#160;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fusion.dss.virginia.gov/Portals/%5Bdof%5D/Files/Mid-Year%20Review%20Letter%20SFY%202025-Final%2011_22_24.pdf" TargetMode="External"/><Relationship Id="rId13" Type="http://schemas.openxmlformats.org/officeDocument/2006/relationships/hyperlink" Target="https://fusion.dss.virginia.gov/Portals/%5Bdof%5D/Files/FY%202024%20Final%20Local%20Budget%20Guidance_1.pdf" TargetMode="External"/><Relationship Id="rId18" Type="http://schemas.openxmlformats.org/officeDocument/2006/relationships/hyperlink" Target="https://fusion.dss.virginia.gov/Portals/%5Bdof%5D/Files/2023%20Preliminary%20Local%20Budget%20Guidance.pdf" TargetMode="External"/><Relationship Id="rId26" Type="http://schemas.openxmlformats.org/officeDocument/2006/relationships/image" Target="../media/image12.svg"/><Relationship Id="rId3" Type="http://schemas.openxmlformats.org/officeDocument/2006/relationships/hyperlink" Target="https://fusion.dss.virginia.gov/Portals/%5Bdof%5D/Files/BRS%20Approval%20Contacts%20-%20Feb%202025.xlsx" TargetMode="External"/><Relationship Id="rId21" Type="http://schemas.openxmlformats.org/officeDocument/2006/relationships/hyperlink" Target="https://fusion.dss.virginia.gov/Portals/%5Bdof%5D/Files/FY25%20MANDATED%20BUDGET%20LINES.xlsx" TargetMode="External"/><Relationship Id="rId7" Type="http://schemas.openxmlformats.org/officeDocument/2006/relationships/hyperlink" Target="https://fusion.dss.virginia.gov/Portals/%5Bdof%5D/Files/2026%20Preliminary%20Local%20Budget%20Guidance%20Final%2003_28_2025.pdf" TargetMode="External"/><Relationship Id="rId12" Type="http://schemas.openxmlformats.org/officeDocument/2006/relationships/hyperlink" Target="https://fusion.dss.virginia.gov/Portals/%5Bdof%5D/Files/Final%20Guidance%20Update%20Letter%20Chapter%201%2010_02_2023.pdf" TargetMode="External"/><Relationship Id="rId17" Type="http://schemas.openxmlformats.org/officeDocument/2006/relationships/hyperlink" Target="https://fusion.dss.virginia.gov/Portals/%5Bdof%5D/Files/2023%20Final%20Local%20Budget%20Letter-Final%2005_04_2022_1.pdf" TargetMode="External"/><Relationship Id="rId25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fusion.dss.virginia.gov/Portals/%5Bdof%5D/Files/Final%20Update%20Letter%20to%20LDSS%20June%202022%2006_15_22.pdf" TargetMode="External"/><Relationship Id="rId20" Type="http://schemas.openxmlformats.org/officeDocument/2006/relationships/hyperlink" Target="https://fusion.dss.virginia.gov/Portals/%5Bdof%5D/Files/FY2026%20Match%20Rates%20-%20Final%2004_29_2025_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usion.dss.virginia.gov/Portals/%5Bdof%5D/Files/Local%20Government%20Bonus%20Certification%20REV%20Final%2005_13_25.pdf" TargetMode="External"/><Relationship Id="rId11" Type="http://schemas.openxmlformats.org/officeDocument/2006/relationships/hyperlink" Target="https://fusion.dss.virginia.gov/Portals/%5Bdof%5D/Files/2025%20Preliminary%20Local%20Budget%20Guidance%20Final%203-29-24_1.pdf" TargetMode="External"/><Relationship Id="rId24" Type="http://schemas.openxmlformats.org/officeDocument/2006/relationships/hyperlink" Target="https://fusion.dss.virginia.gov/dof/DOF-Home/BUDGET-LOCAL-REIMBURSEMENT/Local-Budget-Office" TargetMode="External"/><Relationship Id="rId5" Type="http://schemas.openxmlformats.org/officeDocument/2006/relationships/hyperlink" Target="https://fusion.dss.virginia.gov/Portals/%5Bdof%5D/Files/Final%20Update%20Letter%20to%20LDSS%20Mid%20May%202025%20-%2005_13_2024%20FINAL.pdf" TargetMode="External"/><Relationship Id="rId15" Type="http://schemas.openxmlformats.org/officeDocument/2006/relationships/hyperlink" Target="https://fusion.dss.virginia.gov/Portals/%5Bdof%5D/Files/2024%20Preliminary%20Local%20Budget%20Guidance%20-%20Final%2003_31_2023.pdf" TargetMode="External"/><Relationship Id="rId23" Type="http://schemas.openxmlformats.org/officeDocument/2006/relationships/hyperlink" Target="https://fusion.dss.virginia.gov/Portals/%5Bdof%5D/Files/Budget%20%26%20Program%20Staff%20Assignments-Updated%2006_25_2024.xlsx" TargetMode="External"/><Relationship Id="rId10" Type="http://schemas.openxmlformats.org/officeDocument/2006/relationships/hyperlink" Target="https://fusion.dss.virginia.gov/Portals/%5Bdof%5D/Files/2025%20Final%20Preliminary%20Local%20Budget%20Guidance%20-%20FINAL%2005_01_2024_1.pdf" TargetMode="External"/><Relationship Id="rId19" Type="http://schemas.openxmlformats.org/officeDocument/2006/relationships/hyperlink" Target="https://fusion.dss.virginia.gov/dof/DOF-Home/BUDGET-LOCAL-REIMBURSEMENT/LASER-Local-Reimbursement" TargetMode="External"/><Relationship Id="rId4" Type="http://schemas.openxmlformats.org/officeDocument/2006/relationships/hyperlink" Target="https://fusion.dss.virginia.gov/Portals/%5Bdof%5D/Files/Mid-Year%20Review%20Letter%20SFY%202026%20Final%2011_25_2025.pdf" TargetMode="External"/><Relationship Id="rId9" Type="http://schemas.openxmlformats.org/officeDocument/2006/relationships/hyperlink" Target="https://fusion.dss.virginia.gov/Portals/%5Bdof%5D/Files/Final%20Update%20Letter%20to%20LDSS%20Mid%20May%202024%20-%2005_17_2024.pdf" TargetMode="External"/><Relationship Id="rId14" Type="http://schemas.openxmlformats.org/officeDocument/2006/relationships/hyperlink" Target="https://fusion.dss.virginia.gov/Portals/%5Bdof%5D/Files/2024%20Final%20Preliminary%20Local%20Budget%20Guidance%20Final%20CC%20change%2005_02_2023.pdf" TargetMode="External"/><Relationship Id="rId22" Type="http://schemas.openxmlformats.org/officeDocument/2006/relationships/hyperlink" Target="https://fusion.dss.virginia.gov/Portals/%5Bdof%5D/Files/local_budget_administration_dated_11Jan08.pd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fusion.dss.virginia.gov/dof/DOF-Home/LOCAL-RESOURCES/FAQ" TargetMode="External"/><Relationship Id="rId13" Type="http://schemas.openxmlformats.org/officeDocument/2006/relationships/image" Target="../media/image13.png"/><Relationship Id="rId3" Type="http://schemas.openxmlformats.org/officeDocument/2006/relationships/hyperlink" Target="https://fusion.dss.virginia.gov/dof/DOF-Home/LOCAL-RESOURCES/Local-Finance-Guidance-Manual" TargetMode="External"/><Relationship Id="rId7" Type="http://schemas.openxmlformats.org/officeDocument/2006/relationships/hyperlink" Target="https://fusion.dss.virginia.gov/dof/DOF-Home/LOCAL-RESOURCES/Forms" TargetMode="External"/><Relationship Id="rId12" Type="http://schemas.openxmlformats.org/officeDocument/2006/relationships/image" Target="../media/image12.svg"/><Relationship Id="rId2" Type="http://schemas.openxmlformats.org/officeDocument/2006/relationships/hyperlink" Target="https://fusion.dss.virginia.gov/dof/DOF-Home/LOCAL-RESOURCES/Contac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usion.dss.virginia.gov/dof/DOF-Home/LOCAL-RESOURCES/Reports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fusion.dss.virginia.gov/dof/DOF-Home/LOCAL-RESOURCES/Schedules" TargetMode="External"/><Relationship Id="rId10" Type="http://schemas.openxmlformats.org/officeDocument/2006/relationships/hyperlink" Target="https://fusion.dss.virginia.gov/dof/DOF-Home/LOCAL-RESOURCES" TargetMode="External"/><Relationship Id="rId4" Type="http://schemas.openxmlformats.org/officeDocument/2006/relationships/hyperlink" Target="https://fusion.dss.virginia.gov/dof/DOF-Home/LOCAL-RESOURCES/Training" TargetMode="External"/><Relationship Id="rId9" Type="http://schemas.openxmlformats.org/officeDocument/2006/relationships/hyperlink" Target="https://fusion.dss.virginia.gov/dof/DOF-Home/BUDGET-LOCAL-REIMBURSEMENT/LASER-Local-Reimbursement/LASER-Budget-Line-Cost-Code-Descriptions-Resource-Document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fusion.dss.virginia.gov/Portals/%5Bdof%5D/Files/Unwinding_Certification_Form%20LFY25%20%28082024%29_1.pdf" TargetMode="External"/><Relationship Id="rId13" Type="http://schemas.openxmlformats.org/officeDocument/2006/relationships/hyperlink" Target="https://fusion.dss.virginia.gov/Portals/%5Bdof%5D/Files/Gift%20Card%20Affidavit_1%202023%2008_1.pdf" TargetMode="External"/><Relationship Id="rId18" Type="http://schemas.openxmlformats.org/officeDocument/2006/relationships/hyperlink" Target="https://fusion.dss.virginia.gov/Portals/%5Bdof%5D/Files/Section%204_11%20-%20LASER%20Adjustments%20July%202020_1.pdf" TargetMode="External"/><Relationship Id="rId26" Type="http://schemas.openxmlformats.org/officeDocument/2006/relationships/image" Target="../media/image11.png"/><Relationship Id="rId3" Type="http://schemas.openxmlformats.org/officeDocument/2006/relationships/hyperlink" Target="https://fusion.dss.virginia.gov/Portals/%5Bdof%5D/Files/Combined%20LASER%20Monthly%20Expenditure%20Certification%20Reconciliation%20Form%20%282025%2008%29-TG_1.xls" TargetMode="External"/><Relationship Id="rId21" Type="http://schemas.openxmlformats.org/officeDocument/2006/relationships/hyperlink" Target="https://fusion.dss.virginia.gov/Portals/%5Bdof%5D/Files/11-01-2025_%20LASER_MASTER_TABLE_FY26.xlsx" TargetMode="External"/><Relationship Id="rId7" Type="http://schemas.openxmlformats.org/officeDocument/2006/relationships/hyperlink" Target="https://fusion.dss.virginia.gov/Portals/%5Bdof%5D/Files/LDSS%20SNAPET%20Reimbursement%20Worksheet%202024_1.xlsx" TargetMode="External"/><Relationship Id="rId12" Type="http://schemas.openxmlformats.org/officeDocument/2006/relationships/hyperlink" Target="https://fusion.dss.virginia.gov/Portals/%5Bdof%5D/Files/LDSS%20LASER%20BRS%20ACCESS%20INSTRUCTIONS%20%26%20REQUEST%20FORM%20%282019-07%29.pdf" TargetMode="External"/><Relationship Id="rId17" Type="http://schemas.openxmlformats.org/officeDocument/2006/relationships/hyperlink" Target="https://fusion.dss.virginia.gov/Portals/%5Bdof%5D/Files/Section%204_30%20-%20LASER%20Account%20Codes%20%282025%2001%29-TG_1.pdf" TargetMode="External"/><Relationship Id="rId25" Type="http://schemas.openxmlformats.org/officeDocument/2006/relationships/hyperlink" Target="https://fusion.dss.virginia.gov/dof/DOF-Home/BUDGET-LOCAL-REIMBURSEMENT/LASER-Local-Reimbursement/LASER-Resource-Documents" TargetMode="External"/><Relationship Id="rId2" Type="http://schemas.openxmlformats.org/officeDocument/2006/relationships/hyperlink" Target="https://fusion.dss.virginia.gov/Portals/%5Bdof%5D/Files/032-06-0036-00-eng_.pdf" TargetMode="External"/><Relationship Id="rId16" Type="http://schemas.openxmlformats.org/officeDocument/2006/relationships/hyperlink" Target="https://fusion.dss.virginia.gov/dof/DOF-Home/BUDGET-LOCAL-REIMBURSEMENT/LASER-Local-Reimbursement" TargetMode="External"/><Relationship Id="rId20" Type="http://schemas.openxmlformats.org/officeDocument/2006/relationships/hyperlink" Target="https://fusion.dss.virginia.gov/Portals/%5Bdof%5D/Files/5-01-2025_%20LASER_MASTER_TABLE_FY25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usion.dss.virginia.gov/Portals/%5Bdof%5D/Files/LASER_SIGNATORY%20DESIGNEE%20AUTHORIZATION%20FORM%20%282023%2002%29_1.pdf" TargetMode="External"/><Relationship Id="rId11" Type="http://schemas.openxmlformats.org/officeDocument/2006/relationships/hyperlink" Target="https://fusion.dss.virginia.gov/Portals/%5Bdof%5D/Files/Client%20Purchase%20Request%20Form_1.pdf" TargetMode="External"/><Relationship Id="rId24" Type="http://schemas.openxmlformats.org/officeDocument/2006/relationships/hyperlink" Target="https://fusion.dss.virginia.gov/Portals/%5Bdof%5D/Files/Mandated%20Budget%20Lines-FY26_1.xlsx" TargetMode="External"/><Relationship Id="rId5" Type="http://schemas.openxmlformats.org/officeDocument/2006/relationships/hyperlink" Target="https://fusion.dss.virginia.gov/Portals/%5Bdof%5D/Files/LASER%20Monthly%20Expenditure%20Reconciliation%20Form%20%282025%2008%29-TG_1.xls" TargetMode="External"/><Relationship Id="rId15" Type="http://schemas.openxmlformats.org/officeDocument/2006/relationships/hyperlink" Target="https://fusion.dss.virginia.gov/Portals/%5Bdof%5D/Files/Gift%20Card%20Request%20Form_1%202023%2008_1.pdf" TargetMode="External"/><Relationship Id="rId23" Type="http://schemas.openxmlformats.org/officeDocument/2006/relationships/hyperlink" Target="https://fusion.dss.virginia.gov/Portals/%5Bdof%5D/Files/LASER%20Report%20Sets%20April%202023.pdf" TargetMode="External"/><Relationship Id="rId10" Type="http://schemas.openxmlformats.org/officeDocument/2006/relationships/hyperlink" Target="https://fusion.dss.virginia.gov/Portals/%5Bdof%5D/Files/Client%20Affidavit%20for%20GoodsSvcs%20Received_1%202023%2008_1.pdf" TargetMode="External"/><Relationship Id="rId19" Type="http://schemas.openxmlformats.org/officeDocument/2006/relationships/hyperlink" Target="https://fusion.dss.virginia.gov/Portals/%5Bdof%5D/Files/5-01-2024_%20LASER_MASTER_TABLE_FY24_1.xlsx" TargetMode="External"/><Relationship Id="rId4" Type="http://schemas.openxmlformats.org/officeDocument/2006/relationships/hyperlink" Target="https://fusion.dss.virginia.gov/Portals/%5Bdof%5D/Files/LASER%20Monthly%20Expenditure%20Certification%20Form%20%282025%2008%29-TG_1.xls" TargetMode="External"/><Relationship Id="rId9" Type="http://schemas.openxmlformats.org/officeDocument/2006/relationships/hyperlink" Target="https://fusion.dss.virginia.gov/Portals/%5Bdof%5D/Files/032-35-0093-eng_1.xlsx" TargetMode="External"/><Relationship Id="rId14" Type="http://schemas.openxmlformats.org/officeDocument/2006/relationships/hyperlink" Target="https://fusion.dss.virginia.gov/Portals/%5Bdof%5D/Files/Gift%20Card%20Log%20Sheet_1%202023%2008_1.pdf" TargetMode="External"/><Relationship Id="rId22" Type="http://schemas.openxmlformats.org/officeDocument/2006/relationships/hyperlink" Target="https://fusion.dss.virginia.gov/Portals/%5Bdof%5D/Files/Section%204%2005%20-%20Overview%20of%20LASER%20%282019%2003%29.pdf" TargetMode="External"/><Relationship Id="rId27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usion.dss.virginia.gov/dof/DOF-Home/BUDGET-LOCAL-REIMBURSEMENT/LASER-Local-Reimbursement" TargetMode="External"/><Relationship Id="rId13" Type="http://schemas.openxmlformats.org/officeDocument/2006/relationships/hyperlink" Target="https://fusion.dss.virginia.gov/dof/DOF-Home/FINANCIAL-SYSTEMS/BRS-Application" TargetMode="External"/><Relationship Id="rId3" Type="http://schemas.openxmlformats.org/officeDocument/2006/relationships/hyperlink" Target="https://fusion.dss.virginia.gov/Portals/%5Bdof%5D/Files/BRS_Capabilities%20Final%2005_09_2017.pdf" TargetMode="External"/><Relationship Id="rId7" Type="http://schemas.openxmlformats.org/officeDocument/2006/relationships/hyperlink" Target="https://fusion.dss.virginia.gov/Portals/%5Bdof%5D/Files/VDSS%20LASER%20BRS%20Security%20Form%2020210414_1.pdf" TargetMode="External"/><Relationship Id="rId12" Type="http://schemas.openxmlformats.org/officeDocument/2006/relationships/hyperlink" Target="https://fusion.dss.virginia.gov/dof/DOF-Home/FINANCIAL-SYSTEMS/LASER-Application" TargetMode="External"/><Relationship Id="rId2" Type="http://schemas.openxmlformats.org/officeDocument/2006/relationships/hyperlink" Target="https://fusion.dss.virginia.gov/Portals/%5Bdof%5D/Files/BRS_Request_Worksheet_BL858_FY2026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usion.dss.virginia.gov/Portals/%5Bdof%5D/Files/LDSS%20LASER%20BRS%20ACCESS%20INSTRUCTIONS%20%26%20REQUEST%20FORM%20%282_1.pdf" TargetMode="External"/><Relationship Id="rId11" Type="http://schemas.openxmlformats.org/officeDocument/2006/relationships/hyperlink" Target="https://fusion.dss.virginia.gov/Portals/%5Bdof%5D/Files/FY2025%20LASER%20Schedule%20Close%20Open%20Dates%205-2024%20revised%20.pdf" TargetMode="External"/><Relationship Id="rId5" Type="http://schemas.openxmlformats.org/officeDocument/2006/relationships/hyperlink" Target="https://fusion.dss.virginia.gov/Portals/%5Bdof%5D/Files/BRS%20User%20Documentation-%20Transfer%20Process%20-%2005132025.pdf" TargetMode="External"/><Relationship Id="rId15" Type="http://schemas.openxmlformats.org/officeDocument/2006/relationships/image" Target="../media/image12.svg"/><Relationship Id="rId10" Type="http://schemas.openxmlformats.org/officeDocument/2006/relationships/hyperlink" Target="https://fusion.dss.virginia.gov/Portals/%5Bdof%5D/Files/FY2026%20LASER%20Schedule%20Close%20Open%20Dates%207-2025%20Revised.pdf" TargetMode="External"/><Relationship Id="rId4" Type="http://schemas.openxmlformats.org/officeDocument/2006/relationships/hyperlink" Target="https://fusion.dss.virginia.gov/Portals/%5Bdof%5D/Files/BRS%20Frequently%20Asked%20Questions%20revised%2005_08_2017.pdf" TargetMode="External"/><Relationship Id="rId9" Type="http://schemas.openxmlformats.org/officeDocument/2006/relationships/hyperlink" Target="https://fusion.dss.virginia.gov/Portals/%5Bdof%5D/Files/VDSS_security_table.pdf" TargetMode="External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fusion.dss.virginia.gov/Portals/%5Bdof%5D/Files/Steps%20to%20Run%20LASER%20Cert%20and%20Recon%20Reports-Feb%202023-TG%20Edits.pdf" TargetMode="External"/><Relationship Id="rId13" Type="http://schemas.openxmlformats.org/officeDocument/2006/relationships/hyperlink" Target="https://fusion.dss.virginia.gov/Portals/%5Bdof%5D/Files/Web_ADI_-_Final_10_18_2018.pdf" TargetMode="External"/><Relationship Id="rId18" Type="http://schemas.openxmlformats.org/officeDocument/2006/relationships/image" Target="../media/image12.svg"/><Relationship Id="rId3" Type="http://schemas.openxmlformats.org/officeDocument/2006/relationships/hyperlink" Target="https://covlc.virginia.gov/default.aspx?state=67c63180-6362-495c-a83c-396857f9c697" TargetMode="External"/><Relationship Id="rId7" Type="http://schemas.openxmlformats.org/officeDocument/2006/relationships/hyperlink" Target="https://covlc.virginia.gov/default.aspx?returnurl=%2fContentDetails.aspx%3fid%3d18BB2D1152C64B2E87FD8266CDA31032" TargetMode="External"/><Relationship Id="rId12" Type="http://schemas.openxmlformats.org/officeDocument/2006/relationships/hyperlink" Target="https://fusion.dss.virginia.gov/Portals/%5Bdof%5D/Files/laser_reports_nov_2013.pdf" TargetMode="External"/><Relationship Id="rId17" Type="http://schemas.openxmlformats.org/officeDocument/2006/relationships/image" Target="../media/image11.png"/><Relationship Id="rId2" Type="http://schemas.openxmlformats.org/officeDocument/2006/relationships/hyperlink" Target="https://fusion.dss.virginia.gov/Portals/%5Bdof%5D/Files/creating_batches_and_journals_nov_2013.pdf" TargetMode="External"/><Relationship Id="rId16" Type="http://schemas.openxmlformats.org/officeDocument/2006/relationships/hyperlink" Target="https://fusion.dss.virginia.gov/dof/DOF-Home/LOCAL-RESOURCES/Train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vlc.virginia.gov/default.aspx?returnurl=%2fContentDetails.aspx%3fid%3d18BB2D1152C64B2E87FD8266CDA31993" TargetMode="External"/><Relationship Id="rId11" Type="http://schemas.openxmlformats.org/officeDocument/2006/relationships/hyperlink" Target="https://fusion.dss.virginia.gov/Portals/%5Bdof%5D/Files/introduction_laser_Revised%20Jun%202025_1.pptx" TargetMode="External"/><Relationship Id="rId5" Type="http://schemas.openxmlformats.org/officeDocument/2006/relationships/hyperlink" Target="https://covlc.virginia.gov/default.aspx?returnurl=%2fContentDetails.aspx%3fid%3d18BB2D1152C64B2E87FD8266CDA31994" TargetMode="External"/><Relationship Id="rId15" Type="http://schemas.openxmlformats.org/officeDocument/2006/relationships/hyperlink" Target="https://fusion.dss.virginia.gov/Portals/%5Bdof%5D/Files/FAQ3_60%20LASER%20Certifications%20and%20Reconciliations%20%282025%2008%29-TG_1.pptx" TargetMode="External"/><Relationship Id="rId10" Type="http://schemas.openxmlformats.org/officeDocument/2006/relationships/hyperlink" Target="https://fusion.dss.virginia.gov/Portals/%5Bdof%5D/Files/LASER_12_2_Login_and_Menu_Screens_10_21_2018.pdf" TargetMode="External"/><Relationship Id="rId4" Type="http://schemas.openxmlformats.org/officeDocument/2006/relationships/hyperlink" Target="https://covlc.virginia.gov/default.aspx?returnurl=%2fContentDetails.aspx%3fid%3d18BB2D1152C64B2E87FD8266CDA31995" TargetMode="External"/><Relationship Id="rId9" Type="http://schemas.openxmlformats.org/officeDocument/2006/relationships/hyperlink" Target="https://fusion.dss.virginia.gov/Portals/%5Bdof%5D/Files/LASER_12_2_How_to_fix_if_the_responsibilities_do_not_display_Final_10_21_2018.pdf" TargetMode="External"/><Relationship Id="rId14" Type="http://schemas.openxmlformats.org/officeDocument/2006/relationships/hyperlink" Target="https://fusion.dss.virginia.gov/Portals/%5Bdof%5D/Files/2_5%20How%20to%20Correct%20Funds%20Failure%20Nov%202025.ppt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fusion.dss.virginia.gov/Portals/%5Bdof%5D/Files/RmsPLUS_%20Roles_and_Responsibilities_July%202024.pdf" TargetMode="External"/><Relationship Id="rId13" Type="http://schemas.openxmlformats.org/officeDocument/2006/relationships/hyperlink" Target="https://fusion.dss.virginia.gov/Portals/%5Bdof%5D/Files/EasyRMTS%20Facilitator%20Presentation%20-%20October%202025.pdf" TargetMode="External"/><Relationship Id="rId18" Type="http://schemas.openxmlformats.org/officeDocument/2006/relationships/hyperlink" Target="https://fusion.dss.virginia.gov/dof/DOF-Home/BUDGET-LOCAL-REIMBURSEMENT/LASER-Local-Reimbursement/Effort-Reporting-RMS" TargetMode="External"/><Relationship Id="rId3" Type="http://schemas.openxmlformats.org/officeDocument/2006/relationships/hyperlink" Target="https://fusion.dss.virginia.gov/Portals/%5Bdof%5D/Files/RmsPLUS_Coding_Guidance_July%202024.pdf" TargetMode="External"/><Relationship Id="rId7" Type="http://schemas.openxmlformats.org/officeDocument/2006/relationships/hyperlink" Target="https://fusion.dss.virginia.gov/Portals/%5Bdof%5D/Files/RmsPLUS%20Quality%20Control%20Validation%20Instructions_July%202024.pdf" TargetMode="External"/><Relationship Id="rId12" Type="http://schemas.openxmlformats.org/officeDocument/2006/relationships/hyperlink" Target="https://fusion.dss.virginia.gov/Portals/%5Bdof%5D/Files/EasyRMTS%20Coordinator%20Roster%20Guide.pdf" TargetMode="External"/><Relationship Id="rId17" Type="http://schemas.openxmlformats.org/officeDocument/2006/relationships/hyperlink" Target="https://fusion.dss.virginia.gov/Portals/%5Bdof%5D/Files/RMS_Schedule_SFY25%20_1.pdf" TargetMode="External"/><Relationship Id="rId2" Type="http://schemas.openxmlformats.org/officeDocument/2006/relationships/hyperlink" Target="https://fusion.dss.virginia.gov/Portals/%5Bdof%5D/Files/RmsPLUS%20Help%20Feature%20-%20Activity%20Codes_July%202024.pdf" TargetMode="External"/><Relationship Id="rId16" Type="http://schemas.openxmlformats.org/officeDocument/2006/relationships/hyperlink" Target="https://fusion.dss.virginia.gov/Portals/%5Bdof%5D/Files/RMS_Schedule_SFY26%20.pdf" TargetMode="External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usion.dss.virginia.gov/Portals/%5Bdof%5D/Files/RmsPLUS_Program_and_System_Contacts_July%202024.pdf" TargetMode="External"/><Relationship Id="rId11" Type="http://schemas.openxmlformats.org/officeDocument/2006/relationships/hyperlink" Target="https://fusion.dss.virginia.gov/Portals/%5Bdof%5D/Files/EasyRMTS%20Coordinator%20Presentation%20October%202025_1.pdf" TargetMode="External"/><Relationship Id="rId5" Type="http://schemas.openxmlformats.org/officeDocument/2006/relationships/hyperlink" Target="https://fusion.dss.virginia.gov/Portals/%5Bdof%5D/Files/RmsPLUS%20Help%20Feature%20-%20Program%20Codes_July%202024.pdf" TargetMode="External"/><Relationship Id="rId15" Type="http://schemas.openxmlformats.org/officeDocument/2006/relationships/hyperlink" Target="https://fusion.dss.virginia.gov/Portals/%5Bdof%5D/Files/EasyRMTS%20Participant%20Presentation%20-%20October%202025.pdf" TargetMode="External"/><Relationship Id="rId10" Type="http://schemas.openxmlformats.org/officeDocument/2006/relationships/hyperlink" Target="https://fusion.dss.virginia.gov/Portals/%5Bdof%5D/Files/RmsPLUS_Worker_Desk_Reference_and_Process_Flowchart_July%202024.pdf" TargetMode="External"/><Relationship Id="rId19" Type="http://schemas.openxmlformats.org/officeDocument/2006/relationships/image" Target="../media/image11.png"/><Relationship Id="rId4" Type="http://schemas.openxmlformats.org/officeDocument/2006/relationships/hyperlink" Target="https://fusion.dss.virginia.gov/Portals/%5Bdof%5D/Files/RmsPLUS%20Help%20Feature%20-%20RMS%20Instructions_July%202024.pdf" TargetMode="External"/><Relationship Id="rId9" Type="http://schemas.openxmlformats.org/officeDocument/2006/relationships/hyperlink" Target="https://fusion.dss.virginia.gov/Portals/%5Bdof%5D/Files/RmsPLUS_What_is_RMS_and_Why_is_it_Important_July%202024.pdf" TargetMode="External"/><Relationship Id="rId14" Type="http://schemas.openxmlformats.org/officeDocument/2006/relationships/hyperlink" Target="https://fusion.dss.virginia.gov/Portals/%5Bdof%5D/Files/EasyRMTS%20Facilitator%20Quick%20Guid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3289" y="3886200"/>
            <a:ext cx="8345421" cy="1965959"/>
          </a:xfrm>
        </p:spPr>
        <p:txBody>
          <a:bodyPr>
            <a:normAutofit/>
          </a:bodyPr>
          <a:lstStyle/>
          <a:p>
            <a:r>
              <a:rPr lang="en-US" sz="3100" dirty="0"/>
              <a:t>Financial Resources Available on FUSION</a:t>
            </a:r>
            <a:br>
              <a:rPr lang="en-US" sz="3100" dirty="0"/>
            </a:br>
            <a:r>
              <a:rPr lang="en-US" sz="3100" dirty="0"/>
              <a:t>POSSESS </a:t>
            </a:r>
            <a:r>
              <a:rPr lang="en-US" sz="3100"/>
              <a:t>Quarterly Meeting Presentation</a:t>
            </a:r>
            <a:br>
              <a:rPr lang="en-US" sz="3100" dirty="0"/>
            </a:br>
            <a:r>
              <a:rPr lang="en-US" sz="3100" dirty="0"/>
              <a:t>December 18, 2025</a:t>
            </a:r>
          </a:p>
        </p:txBody>
      </p:sp>
    </p:spTree>
    <p:extLst>
      <p:ext uri="{BB962C8B-B14F-4D97-AF65-F5344CB8AC3E}">
        <p14:creationId xmlns:p14="http://schemas.microsoft.com/office/powerpoint/2010/main" val="1504690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ED24EB-3FBB-C307-9A63-A5B8347D5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Reports Available on FUSION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A333D-208C-5D97-BC84-B7C2AAD1A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7344" y="243872"/>
            <a:ext cx="7297016" cy="6614128"/>
          </a:xfrm>
        </p:spPr>
        <p:txBody>
          <a:bodyPr anchor="ctr"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en-US" sz="2000" b="1" dirty="0"/>
              <a:t>Local Review Team Quarterly Reports</a:t>
            </a:r>
          </a:p>
          <a:p>
            <a:pPr marL="0" indent="0" fontAlgn="base">
              <a:buNone/>
            </a:pPr>
            <a:endParaRPr lang="en-US" sz="2000" b="1" dirty="0"/>
          </a:p>
          <a:p>
            <a:pPr marL="0" indent="0" fontAlgn="base">
              <a:buNone/>
            </a:pPr>
            <a:r>
              <a:rPr lang="en-US" sz="2000" b="1" dirty="0"/>
              <a:t>2025 FY</a:t>
            </a:r>
          </a:p>
          <a:p>
            <a:pPr fontAlgn="base"/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4th Quarter (ending June 2025)</a:t>
            </a:r>
            <a:endParaRPr lang="en-US" sz="2000" dirty="0"/>
          </a:p>
          <a:p>
            <a:pPr fontAlgn="base"/>
            <a:r>
              <a:rPr lang="en-US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3rd Quarter (ending March 2025)</a:t>
            </a:r>
            <a:endParaRPr lang="en-US" sz="2000" dirty="0"/>
          </a:p>
          <a:p>
            <a:pPr fontAlgn="base"/>
            <a:r>
              <a:rPr lang="en-US" sz="2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2nd Quarter (ending December 2024)</a:t>
            </a:r>
            <a:endParaRPr lang="en-US" sz="2000" dirty="0"/>
          </a:p>
          <a:p>
            <a:pPr fontAlgn="base"/>
            <a:r>
              <a:rPr lang="en-US" sz="2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1st Quarter (ending September 2024)</a:t>
            </a:r>
            <a:endParaRPr lang="en-US" sz="2000" dirty="0"/>
          </a:p>
          <a:p>
            <a:pPr fontAlgn="base"/>
            <a:r>
              <a:rPr lang="en-US" sz="2000" b="1" dirty="0"/>
              <a:t> </a:t>
            </a:r>
          </a:p>
          <a:p>
            <a:pPr marL="0" indent="0" fontAlgn="base">
              <a:buNone/>
            </a:pPr>
            <a:r>
              <a:rPr lang="en-US" sz="2000" b="1" dirty="0"/>
              <a:t>2024 FY</a:t>
            </a:r>
          </a:p>
          <a:p>
            <a:pPr fontAlgn="base"/>
            <a:r>
              <a:rPr lang="en-US" sz="2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4th Quarter (ending June 2024)</a:t>
            </a:r>
            <a:endParaRPr lang="en-US" sz="2000" dirty="0"/>
          </a:p>
          <a:p>
            <a:pPr fontAlgn="base"/>
            <a:r>
              <a:rPr lang="en-US" sz="20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3rd Quarter (ending March 2024)</a:t>
            </a:r>
            <a:endParaRPr lang="en-US" sz="2000" dirty="0"/>
          </a:p>
          <a:p>
            <a:pPr fontAlgn="base"/>
            <a:r>
              <a:rPr lang="en-US" sz="20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2nd Quarter (ending December 2023)</a:t>
            </a:r>
            <a:endParaRPr lang="en-US" sz="2000" dirty="0"/>
          </a:p>
          <a:p>
            <a:pPr fontAlgn="base"/>
            <a:r>
              <a:rPr lang="en-US" sz="20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1st Quarter (ending September 2023)</a:t>
            </a:r>
            <a:endParaRPr lang="en-US" sz="2000" dirty="0"/>
          </a:p>
          <a:p>
            <a:pPr fontAlgn="base"/>
            <a:endParaRPr lang="en-US" sz="2000" dirty="0"/>
          </a:p>
          <a:p>
            <a:pPr marL="0" indent="0" fontAlgn="base">
              <a:buNone/>
            </a:pPr>
            <a:r>
              <a:rPr lang="en-US" sz="2000" b="1" dirty="0"/>
              <a:t>LASER Budget &amp; Expenditure</a:t>
            </a:r>
          </a:p>
          <a:p>
            <a:pPr fontAlgn="base"/>
            <a:r>
              <a:rPr lang="en-US" sz="20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Reports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u="sng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https://fusion.dss.virginia.gov/dof/DOF-Home/LOCAL-RESOURCES/Reports</a:t>
            </a:r>
            <a:endParaRPr lang="en-US" sz="2000" b="1" u="sng" dirty="0"/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000" b="1" dirty="0"/>
              <a:t>Financial System (LASER Report Macro)</a:t>
            </a:r>
          </a:p>
          <a:p>
            <a:pPr marL="0" indent="0">
              <a:buNone/>
            </a:pPr>
            <a:r>
              <a:rPr lang="en-US" sz="2000" u="sng" dirty="0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Revised Create Macro for Oracle Reports in MS 2013_2016-Revised 2017_05_18.pdf</a:t>
            </a:r>
            <a:endParaRPr lang="en-US" sz="2000" dirty="0"/>
          </a:p>
          <a:p>
            <a:pPr marL="0" indent="0">
              <a:buNone/>
            </a:pPr>
            <a:endParaRPr lang="en-US" sz="2000" b="1" dirty="0"/>
          </a:p>
          <a:p>
            <a:endParaRPr lang="en-US" sz="1400" dirty="0"/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1DD8FC39-750D-824D-AED2-382F59E52D0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74114" y="243872"/>
            <a:ext cx="205522" cy="205522"/>
          </a:xfrm>
          <a:prstGeom prst="rect">
            <a:avLst/>
          </a:prstGeom>
        </p:spPr>
      </p:pic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9E064E97-AAEE-A9C9-DD55-5ED92E7A802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344880" y="4394434"/>
            <a:ext cx="205522" cy="20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19B75C-5EBB-F900-9669-59F61C8E9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Other Resources Available on FUSION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D8E76-6E3A-7997-D30C-2FEDA967B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846031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en-US" sz="1500" b="1" dirty="0"/>
              <a:t>Manuals</a:t>
            </a:r>
          </a:p>
          <a:p>
            <a:pPr marL="0" indent="0" fontAlgn="base">
              <a:buNone/>
            </a:pPr>
            <a:r>
              <a:rPr lang="en-US" sz="1500" b="1" dirty="0"/>
              <a:t>Local Agency Administration</a:t>
            </a:r>
          </a:p>
          <a:p>
            <a:pPr fontAlgn="base"/>
            <a:r>
              <a:rPr lang="en-US" sz="14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https://fusion.dss.virginia.gov/les/LES-Home/Resources/Local-Administrative-ManagersHandbook</a:t>
            </a:r>
            <a:endParaRPr lang="en-US" sz="1400" dirty="0"/>
          </a:p>
          <a:p>
            <a:pPr marL="0" indent="0" fontAlgn="base">
              <a:buNone/>
            </a:pPr>
            <a:endParaRPr lang="en-US" sz="1500" b="1" dirty="0"/>
          </a:p>
          <a:p>
            <a:pPr marL="0" indent="0" fontAlgn="base">
              <a:buNone/>
            </a:pPr>
            <a:r>
              <a:rPr lang="en-US" sz="1500" b="1" dirty="0"/>
              <a:t>Local DSS Boards</a:t>
            </a:r>
          </a:p>
          <a:p>
            <a:pPr fontAlgn="base"/>
            <a:r>
              <a:rPr lang="en-US" sz="14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https://fusion.dss.virginia.gov/Portals/%5bro%5d/Files/08.3_Local Director Orientation/</a:t>
            </a:r>
            <a:r>
              <a:rPr lang="en-US" sz="1400" u="sng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lb_handbook.pdfHandbook</a:t>
            </a:r>
            <a:endParaRPr lang="en-US" sz="1400" dirty="0"/>
          </a:p>
          <a:p>
            <a:pPr fontAlgn="base"/>
            <a:endParaRPr lang="en-US" sz="1500" dirty="0"/>
          </a:p>
          <a:p>
            <a:pPr marL="0" indent="0" fontAlgn="base">
              <a:buNone/>
            </a:pPr>
            <a:r>
              <a:rPr lang="en-US" sz="1500" b="1" dirty="0"/>
              <a:t>Family Services (DFS) - Child and Family Services Manual</a:t>
            </a:r>
          </a:p>
          <a:p>
            <a:pPr fontAlgn="base"/>
            <a:r>
              <a:rPr lang="en-US" sz="1400" dirty="0"/>
              <a:t>E.   </a:t>
            </a:r>
            <a:r>
              <a:rPr lang="en-US" sz="14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https://fusion.dss.virginia.gov/dfs/DFS-Home/Foster-Care/Foster-Care-Guidance</a:t>
            </a:r>
            <a:endParaRPr lang="en-US" sz="1400" dirty="0"/>
          </a:p>
          <a:p>
            <a:pPr fontAlgn="base"/>
            <a:r>
              <a:rPr lang="en-US" sz="1400" dirty="0"/>
              <a:t>I. </a:t>
            </a:r>
            <a:r>
              <a:rPr lang="en-US" sz="1400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https://fusion.dss.virginia.gov/dfs/DFS-Home/Title-IV-E/Title-IV-E-Guidance</a:t>
            </a:r>
            <a:endParaRPr lang="en-US" sz="1400" u="sng" dirty="0"/>
          </a:p>
          <a:p>
            <a:pPr fontAlgn="base"/>
            <a:endParaRPr lang="en-US" sz="1400" u="sng" dirty="0"/>
          </a:p>
          <a:p>
            <a:pPr marL="0" indent="0" fontAlgn="base">
              <a:buNone/>
            </a:pPr>
            <a:r>
              <a:rPr lang="en-US" sz="1400" b="1" u="sng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https://fusion.dss.virginia.gov/home/manuals</a:t>
            </a:r>
            <a:endParaRPr lang="en-US" sz="1400" b="1" u="sng" dirty="0"/>
          </a:p>
          <a:p>
            <a:pPr marL="0" indent="0" fontAlgn="base">
              <a:buNone/>
            </a:pPr>
            <a:endParaRPr lang="en-US" sz="1400" b="1" u="sng" dirty="0"/>
          </a:p>
          <a:p>
            <a:pPr marL="0" indent="0" fontAlgn="base">
              <a:buNone/>
            </a:pPr>
            <a:r>
              <a:rPr lang="en-US" sz="1400" b="1" dirty="0"/>
              <a:t>State Travel Regulations</a:t>
            </a:r>
          </a:p>
          <a:p>
            <a:pPr fontAlgn="base"/>
            <a:r>
              <a:rPr lang="en-US" sz="1400" u="sng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https://www.doa.virginia.gov/reference/CAPP/CAPP_Topics_Cardinal/20335-2019-July.pdf</a:t>
            </a:r>
            <a:endParaRPr lang="en-US" sz="1400" dirty="0"/>
          </a:p>
          <a:p>
            <a:pPr fontAlgn="base"/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96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1B89BE-6722-FC58-9D1F-25F517E00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5" y="643466"/>
            <a:ext cx="10316790" cy="5571067"/>
          </a:xfrm>
          <a:prstGeom prst="rect">
            <a:avLst/>
          </a:prstGeom>
        </p:spPr>
      </p:pic>
      <p:sp>
        <p:nvSpPr>
          <p:cNvPr id="6" name="AutoShape 2" descr="Image result for free clip art for asking questions">
            <a:extLst>
              <a:ext uri="{FF2B5EF4-FFF2-40B4-BE49-F238E27FC236}">
                <a16:creationId xmlns:a16="http://schemas.microsoft.com/office/drawing/2014/main" id="{E43AEC19-BBAF-4D70-14AF-974409BD8B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3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29A481-A72F-ECD9-DA9B-C574F6FA9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Resources</a:t>
            </a: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5400" dirty="0">
                <a:solidFill>
                  <a:srgbClr val="FFFFFF"/>
                </a:solidFill>
              </a:rPr>
              <a:t>on 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10F86-02B3-78EB-22F7-CBB1AE22D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76" y="1881014"/>
            <a:ext cx="5718049" cy="5294647"/>
          </a:xfrm>
        </p:spPr>
        <p:txBody>
          <a:bodyPr>
            <a:normAutofit/>
          </a:bodyPr>
          <a:lstStyle/>
          <a:p>
            <a:r>
              <a:rPr lang="en-US" sz="2400" b="1" dirty="0"/>
              <a:t>Budget</a:t>
            </a:r>
          </a:p>
          <a:p>
            <a:r>
              <a:rPr lang="en-US" sz="2400" b="1" dirty="0"/>
              <a:t>Expenditures</a:t>
            </a:r>
          </a:p>
          <a:p>
            <a:r>
              <a:rPr lang="en-US" sz="2400" b="1" dirty="0"/>
              <a:t>LASER Resources</a:t>
            </a:r>
          </a:p>
          <a:p>
            <a:r>
              <a:rPr lang="en-US" sz="2400" b="1" dirty="0"/>
              <a:t>Training</a:t>
            </a:r>
          </a:p>
          <a:p>
            <a:r>
              <a:rPr lang="en-US" sz="2400" b="1" dirty="0"/>
              <a:t>Random Moment Time Study (RMTS)</a:t>
            </a:r>
          </a:p>
          <a:p>
            <a:r>
              <a:rPr lang="en-US" sz="2400" b="1" dirty="0"/>
              <a:t>Reports</a:t>
            </a:r>
          </a:p>
          <a:p>
            <a:r>
              <a:rPr lang="en-US" sz="2400" b="1" dirty="0"/>
              <a:t>Other Resources</a:t>
            </a:r>
          </a:p>
        </p:txBody>
      </p:sp>
    </p:spTree>
    <p:extLst>
      <p:ext uri="{BB962C8B-B14F-4D97-AF65-F5344CB8AC3E}">
        <p14:creationId xmlns:p14="http://schemas.microsoft.com/office/powerpoint/2010/main" val="4294791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6F7F874-6392-3479-9859-1E7124D75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156" y="1688750"/>
            <a:ext cx="4248100" cy="26550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B66BBB-6DFE-D3FA-66D0-A35111CDB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744" y="225601"/>
            <a:ext cx="4082992" cy="255187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839279-75EA-4248-866A-363337374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364" y="3781840"/>
            <a:ext cx="3991552" cy="24947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BC998E5-6658-F770-1000-C9E651FEBA34}"/>
              </a:ext>
            </a:extLst>
          </p:cNvPr>
          <p:cNvSpPr txBox="1"/>
          <p:nvPr/>
        </p:nvSpPr>
        <p:spPr>
          <a:xfrm>
            <a:off x="1055936" y="2921943"/>
            <a:ext cx="4567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From the Home Screen on FUSION select Portfolios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AA9211-78DD-0F6D-2144-110342A7B490}"/>
              </a:ext>
            </a:extLst>
          </p:cNvPr>
          <p:cNvSpPr txBox="1"/>
          <p:nvPr/>
        </p:nvSpPr>
        <p:spPr>
          <a:xfrm>
            <a:off x="967974" y="6324622"/>
            <a:ext cx="5082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From the Finance Home Screen on FUSION select DOF Home</a:t>
            </a:r>
          </a:p>
          <a:p>
            <a:endParaRPr lang="en-US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D3CC81-FC2E-B9B5-CB6F-27EAFDD5D863}"/>
              </a:ext>
            </a:extLst>
          </p:cNvPr>
          <p:cNvSpPr txBox="1"/>
          <p:nvPr/>
        </p:nvSpPr>
        <p:spPr>
          <a:xfrm>
            <a:off x="6922156" y="4721423"/>
            <a:ext cx="4567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From the DOF Home Drop Down Box Select the Appropriate Topic</a:t>
            </a:r>
          </a:p>
          <a:p>
            <a:endParaRPr lang="en-US" sz="1400" b="1" dirty="0"/>
          </a:p>
          <a:p>
            <a:r>
              <a:rPr lang="en-US" sz="1400" b="1" u="sng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https://fusion.dss.virginia.gov/dof/ </a:t>
            </a:r>
            <a:endParaRPr lang="en-US" sz="14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5279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D0065-DA09-7310-40D6-06A90E198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Budget Resources Available on FUSION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9AE3AD-5A44-6907-A9CD-6EFD5D81D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057" y="317023"/>
            <a:ext cx="6906491" cy="6073507"/>
          </a:xfrm>
        </p:spPr>
        <p:txBody>
          <a:bodyPr anchor="ctr">
            <a:normAutofit fontScale="77500" lnSpcReduction="20000"/>
          </a:bodyPr>
          <a:lstStyle/>
          <a:p>
            <a:pPr fontAlgn="base"/>
            <a:r>
              <a:rPr lang="en-US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BRS Approval Contacts</a:t>
            </a:r>
            <a:endParaRPr lang="en-US" sz="1800" dirty="0"/>
          </a:p>
          <a:p>
            <a:pPr fontAlgn="base"/>
            <a:r>
              <a:rPr lang="en-US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FY2026 Mid-Year Review</a:t>
            </a:r>
            <a:endParaRPr lang="en-US" sz="1800" dirty="0"/>
          </a:p>
          <a:p>
            <a:pPr fontAlgn="base"/>
            <a:r>
              <a:rPr lang="en-US" sz="18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FY2026 Final Local Budget Letter 05.13.2025</a:t>
            </a:r>
            <a:endParaRPr lang="en-US" sz="1800" dirty="0"/>
          </a:p>
          <a:p>
            <a:pPr fontAlgn="base"/>
            <a:r>
              <a:rPr lang="en-US" sz="18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FY2026 Local Government Bonus Certification - Revised 05.13.2025</a:t>
            </a:r>
            <a:endParaRPr lang="en-US" sz="1800" dirty="0"/>
          </a:p>
          <a:p>
            <a:pPr fontAlgn="base"/>
            <a:r>
              <a:rPr lang="en-US" sz="18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FY2026 Preliminary Local Budget Guidance Letter 03.28.2025</a:t>
            </a:r>
            <a:endParaRPr lang="en-US" sz="1800" dirty="0"/>
          </a:p>
          <a:p>
            <a:pPr fontAlgn="base"/>
            <a:r>
              <a:rPr lang="en-US" sz="18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FY2025 Mid-Year Review</a:t>
            </a:r>
            <a:endParaRPr lang="en-US" sz="1800" dirty="0"/>
          </a:p>
          <a:p>
            <a:pPr fontAlgn="base"/>
            <a:r>
              <a:rPr lang="en-US" sz="18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FY2025 Final Local Budget Update Letter 05.17.2024</a:t>
            </a:r>
            <a:endParaRPr lang="en-US" sz="1800" dirty="0"/>
          </a:p>
          <a:p>
            <a:pPr fontAlgn="base"/>
            <a:r>
              <a:rPr lang="en-US" sz="18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FY2025 Preliminary Final Local Budget Guidance Letter 5.1.24</a:t>
            </a:r>
            <a:endParaRPr lang="en-US" sz="1800" dirty="0"/>
          </a:p>
          <a:p>
            <a:pPr fontAlgn="base"/>
            <a:r>
              <a:rPr lang="en-US" sz="18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FY2025 Preliminary Local Budget Guidance Letter 3.29.24</a:t>
            </a:r>
            <a:endParaRPr lang="en-US" sz="1800" dirty="0"/>
          </a:p>
          <a:p>
            <a:pPr fontAlgn="base"/>
            <a:r>
              <a:rPr lang="en-US" sz="1800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FY2024 Final Guidance Update Letter Chapter 1</a:t>
            </a:r>
            <a:endParaRPr lang="en-US" sz="1800" dirty="0"/>
          </a:p>
          <a:p>
            <a:pPr fontAlgn="base"/>
            <a:r>
              <a:rPr lang="en-US" sz="1800" dirty="0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FY2024 Local Budget Update Letter</a:t>
            </a:r>
            <a:endParaRPr lang="en-US" sz="1800" dirty="0"/>
          </a:p>
          <a:p>
            <a:pPr fontAlgn="base"/>
            <a:r>
              <a:rPr lang="en-US" sz="1800" dirty="0"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FY2024 Preliminary Final Local Budget Letter</a:t>
            </a:r>
            <a:endParaRPr lang="en-US" sz="1800" dirty="0"/>
          </a:p>
          <a:p>
            <a:pPr fontAlgn="base"/>
            <a:r>
              <a:rPr lang="en-US" sz="1800" dirty="0"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FY2024 Preliminary Local Budget Guidance</a:t>
            </a:r>
            <a:endParaRPr lang="en-US" sz="1800" dirty="0"/>
          </a:p>
          <a:p>
            <a:pPr fontAlgn="base"/>
            <a:r>
              <a:rPr lang="en-US" sz="1800" dirty="0"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FY2023 Final Local Budget Update Letter</a:t>
            </a:r>
            <a:endParaRPr lang="en-US" sz="1800" dirty="0"/>
          </a:p>
          <a:p>
            <a:pPr fontAlgn="base"/>
            <a:r>
              <a:rPr lang="en-US" sz="1800" dirty="0"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FY2023 Preliminary Final Local Budget Letter</a:t>
            </a:r>
            <a:endParaRPr lang="en-US" sz="1800" dirty="0"/>
          </a:p>
          <a:p>
            <a:pPr fontAlgn="base"/>
            <a:r>
              <a:rPr lang="en-US" sz="1800" dirty="0"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FY2023 Preliminary Local Budget Guidance</a:t>
            </a:r>
            <a:endParaRPr lang="en-US" sz="1800" dirty="0"/>
          </a:p>
          <a:p>
            <a:pPr fontAlgn="base"/>
            <a:r>
              <a:rPr lang="en-US" sz="1800" dirty="0"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Laser Budget Lines &amp; Cost Code Descriptions (see LASER Guidance &amp; Procedures)</a:t>
            </a:r>
            <a:endParaRPr lang="en-US" sz="1800" dirty="0"/>
          </a:p>
          <a:p>
            <a:pPr fontAlgn="base"/>
            <a:r>
              <a:rPr lang="en-US" sz="1800" dirty="0"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Local Match Rates</a:t>
            </a:r>
            <a:endParaRPr lang="en-US" sz="1800" dirty="0"/>
          </a:p>
          <a:p>
            <a:pPr fontAlgn="base"/>
            <a:r>
              <a:rPr lang="en-US" sz="1800" dirty="0"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Mandated Budget Lines_2025</a:t>
            </a:r>
            <a:endParaRPr lang="en-US" sz="1800" dirty="0"/>
          </a:p>
          <a:p>
            <a:pPr fontAlgn="base"/>
            <a:r>
              <a:rPr lang="en-US" sz="1800" dirty="0"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Procedures for Local Budget Administration</a:t>
            </a:r>
            <a:endParaRPr lang="en-US" sz="1800" dirty="0"/>
          </a:p>
          <a:p>
            <a:pPr fontAlgn="base"/>
            <a:r>
              <a:rPr lang="en-US" sz="1800" dirty="0"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 and Budget Staff Assignments</a:t>
            </a:r>
            <a:endParaRPr lang="en-US" sz="1800" dirty="0"/>
          </a:p>
          <a:p>
            <a:pPr fontAlgn="base"/>
            <a:endParaRPr lang="en-US" sz="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1AFEDD-6C7A-F77B-9370-16880073E5D6}"/>
              </a:ext>
            </a:extLst>
          </p:cNvPr>
          <p:cNvSpPr txBox="1"/>
          <p:nvPr/>
        </p:nvSpPr>
        <p:spPr>
          <a:xfrm>
            <a:off x="3080277" y="6231135"/>
            <a:ext cx="8940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https://fusion.dss.virginia.gov/dof/DOF-Home/BUDGET-LOCAL-REIMBURSEMENT/Local-Budget-Office</a:t>
            </a:r>
            <a:endParaRPr lang="en-US" sz="1400" b="1" dirty="0"/>
          </a:p>
        </p:txBody>
      </p:sp>
      <p:pic>
        <p:nvPicPr>
          <p:cNvPr id="26" name="Graphic 25" descr="Checkmark with solid fill">
            <a:extLst>
              <a:ext uri="{FF2B5EF4-FFF2-40B4-BE49-F238E27FC236}">
                <a16:creationId xmlns:a16="http://schemas.microsoft.com/office/drawing/2014/main" id="{14B91A5F-1288-205E-8CEA-637DFF7E986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167603" y="607709"/>
            <a:ext cx="205522" cy="205522"/>
          </a:xfrm>
          <a:prstGeom prst="rect">
            <a:avLst/>
          </a:prstGeom>
        </p:spPr>
      </p:pic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7AAAE704-83FB-9597-B766-72249652D5D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750182" y="929941"/>
            <a:ext cx="205522" cy="205522"/>
          </a:xfrm>
          <a:prstGeom prst="rect">
            <a:avLst/>
          </a:prstGeom>
        </p:spPr>
      </p:pic>
      <p:pic>
        <p:nvPicPr>
          <p:cNvPr id="28" name="Graphic 27" descr="Checkmark with solid fill">
            <a:extLst>
              <a:ext uri="{FF2B5EF4-FFF2-40B4-BE49-F238E27FC236}">
                <a16:creationId xmlns:a16="http://schemas.microsoft.com/office/drawing/2014/main" id="{31286270-2174-876D-BD35-AAB3CBD3745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509057" y="1180729"/>
            <a:ext cx="205522" cy="205522"/>
          </a:xfrm>
          <a:prstGeom prst="rect">
            <a:avLst/>
          </a:prstGeom>
        </p:spPr>
      </p:pic>
      <p:pic>
        <p:nvPicPr>
          <p:cNvPr id="29" name="Graphic 28" descr="Checkmark with solid fill">
            <a:extLst>
              <a:ext uri="{FF2B5EF4-FFF2-40B4-BE49-F238E27FC236}">
                <a16:creationId xmlns:a16="http://schemas.microsoft.com/office/drawing/2014/main" id="{069CACA7-724D-F77A-F567-EC064B8746F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002173" y="1487188"/>
            <a:ext cx="205522" cy="205522"/>
          </a:xfrm>
          <a:prstGeom prst="rect">
            <a:avLst/>
          </a:prstGeom>
        </p:spPr>
      </p:pic>
      <p:pic>
        <p:nvPicPr>
          <p:cNvPr id="31" name="Graphic 30" descr="Checkmark with solid fill">
            <a:extLst>
              <a:ext uri="{FF2B5EF4-FFF2-40B4-BE49-F238E27FC236}">
                <a16:creationId xmlns:a16="http://schemas.microsoft.com/office/drawing/2014/main" id="{CE30F886-02E7-183B-935F-B2C932167E5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661095" y="5026976"/>
            <a:ext cx="205522" cy="205522"/>
          </a:xfrm>
          <a:prstGeom prst="rect">
            <a:avLst/>
          </a:prstGeom>
        </p:spPr>
      </p:pic>
      <p:pic>
        <p:nvPicPr>
          <p:cNvPr id="32" name="Graphic 31" descr="Checkmark with solid fill">
            <a:extLst>
              <a:ext uri="{FF2B5EF4-FFF2-40B4-BE49-F238E27FC236}">
                <a16:creationId xmlns:a16="http://schemas.microsoft.com/office/drawing/2014/main" id="{1C45CBEB-6DE6-299A-C3C2-A285599742F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626980" y="5365605"/>
            <a:ext cx="205522" cy="205522"/>
          </a:xfrm>
          <a:prstGeom prst="rect">
            <a:avLst/>
          </a:prstGeom>
        </p:spPr>
      </p:pic>
      <p:pic>
        <p:nvPicPr>
          <p:cNvPr id="33" name="Graphic 32" descr="Checkmark with solid fill">
            <a:extLst>
              <a:ext uri="{FF2B5EF4-FFF2-40B4-BE49-F238E27FC236}">
                <a16:creationId xmlns:a16="http://schemas.microsoft.com/office/drawing/2014/main" id="{58EA5755-E763-9295-A207-C30C8D3B3D7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075504" y="359605"/>
            <a:ext cx="205522" cy="2055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66F927-1D1E-35FD-7DA1-BCE9845046BD}"/>
              </a:ext>
            </a:extLst>
          </p:cNvPr>
          <p:cNvSpPr txBox="1"/>
          <p:nvPr/>
        </p:nvSpPr>
        <p:spPr>
          <a:xfrm>
            <a:off x="4851057" y="8681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Guidance</a:t>
            </a:r>
          </a:p>
        </p:txBody>
      </p:sp>
    </p:spTree>
    <p:extLst>
      <p:ext uri="{BB962C8B-B14F-4D97-AF65-F5344CB8AC3E}">
        <p14:creationId xmlns:p14="http://schemas.microsoft.com/office/powerpoint/2010/main" val="182416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9B3022-EE2D-F0D6-8678-2A186009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Expenditure Resources Available on FUSION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13DCC-11B7-8A0F-7FC0-FFD3BC98F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621792"/>
            <a:ext cx="5247107" cy="5555171"/>
          </a:xfrm>
        </p:spPr>
        <p:txBody>
          <a:bodyPr anchor="ctr">
            <a:normAutofit/>
          </a:bodyPr>
          <a:lstStyle/>
          <a:p>
            <a:pPr fontAlgn="base"/>
            <a:endParaRPr lang="en-US" sz="18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fontAlgn="base"/>
            <a:r>
              <a:rPr lang="en-US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Contacts</a:t>
            </a:r>
            <a:endParaRPr lang="en-US" sz="1800" dirty="0"/>
          </a:p>
          <a:p>
            <a:pPr fontAlgn="base"/>
            <a:r>
              <a:rPr lang="en-US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Local Finance Guidance Manual</a:t>
            </a:r>
            <a:endParaRPr lang="en-US" sz="1800" dirty="0"/>
          </a:p>
          <a:p>
            <a:pPr fontAlgn="base"/>
            <a:r>
              <a:rPr lang="en-US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</a:t>
            </a:r>
            <a:endParaRPr lang="en-US" sz="1800" dirty="0"/>
          </a:p>
          <a:p>
            <a:pPr fontAlgn="base"/>
            <a:r>
              <a:rPr lang="en-US" sz="18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Schedules</a:t>
            </a:r>
            <a:endParaRPr lang="en-US" sz="1800" dirty="0"/>
          </a:p>
          <a:p>
            <a:pPr fontAlgn="base"/>
            <a:r>
              <a:rPr lang="en-US" sz="18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Reports</a:t>
            </a:r>
            <a:endParaRPr lang="en-US" sz="1800" dirty="0"/>
          </a:p>
          <a:p>
            <a:pPr fontAlgn="base"/>
            <a:r>
              <a:rPr lang="en-US" sz="18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Forms</a:t>
            </a:r>
            <a:endParaRPr lang="en-US" sz="1800" dirty="0"/>
          </a:p>
          <a:p>
            <a:pPr fontAlgn="base"/>
            <a:r>
              <a:rPr lang="en-US" sz="18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FAQ</a:t>
            </a:r>
            <a:endParaRPr lang="en-US" sz="1800" dirty="0"/>
          </a:p>
          <a:p>
            <a:pPr fontAlgn="base"/>
            <a:r>
              <a:rPr lang="en-US" sz="18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LASER Resource Documents</a:t>
            </a:r>
            <a:endParaRPr lang="en-US" sz="1800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97F334-9DC9-6CE2-CC5A-52A9D86478F8}"/>
              </a:ext>
            </a:extLst>
          </p:cNvPr>
          <p:cNvSpPr txBox="1"/>
          <p:nvPr/>
        </p:nvSpPr>
        <p:spPr>
          <a:xfrm>
            <a:off x="3887234" y="5574757"/>
            <a:ext cx="7222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effectLst/>
                <a:latin typeface="Aptos Body"/>
                <a:ea typeface="Aptos" panose="020B000402020202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https://fusion.</a:t>
            </a:r>
            <a:r>
              <a:rPr lang="en-US" b="1" u="sng" dirty="0"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dss</a:t>
            </a:r>
            <a:r>
              <a:rPr lang="en-US" b="1" u="sng" dirty="0">
                <a:effectLst/>
                <a:latin typeface="Aptos Body"/>
                <a:ea typeface="Aptos" panose="020B000402020202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.virginia.gov/dof/DOF-Home/LOCAL-RESOURCES</a:t>
            </a:r>
            <a:endParaRPr lang="en-US" b="1" dirty="0">
              <a:latin typeface="Aptos Body"/>
            </a:endParaRPr>
          </a:p>
        </p:txBody>
      </p:sp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8BD95BED-23FF-0401-65C8-D7CD6EC717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40883" y="2249957"/>
            <a:ext cx="205522" cy="2055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878593-C6A4-A6BE-B37C-81B5B29681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08" y="1316609"/>
            <a:ext cx="2018030" cy="494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23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B2EFEB-9443-7E77-854E-5B85ED099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LASER Resources Available on FUSION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F2B7B6-C6AF-CAA3-26EA-7A6F62725619}"/>
              </a:ext>
            </a:extLst>
          </p:cNvPr>
          <p:cNvSpPr txBox="1"/>
          <p:nvPr/>
        </p:nvSpPr>
        <p:spPr>
          <a:xfrm>
            <a:off x="4678930" y="2943662"/>
            <a:ext cx="5912932" cy="3879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fontAlgn="base">
              <a:lnSpc>
                <a:spcPct val="90000"/>
              </a:lnSpc>
              <a:spcBef>
                <a:spcPts val="225"/>
              </a:spcBef>
              <a:spcAft>
                <a:spcPts val="150"/>
              </a:spcAft>
            </a:pPr>
            <a:r>
              <a:rPr lang="en-US" sz="1400" b="1" i="0" dirty="0">
                <a:effectLst/>
              </a:rPr>
              <a:t>LASER/BRS Forms</a:t>
            </a:r>
          </a:p>
          <a:p>
            <a:pPr indent="-228600" fontAlgn="base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Central Services Cost Allocation Plan certification</a:t>
            </a:r>
            <a:endParaRPr lang="en-US" sz="1400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Combined LASER Certification and Reconciliation</a:t>
            </a:r>
            <a:endParaRPr lang="en-US" sz="1400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LASER Expenditure Certification</a:t>
            </a:r>
            <a:endParaRPr lang="en-US" sz="1400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LASER Expenditure Reconciliation Form</a:t>
            </a:r>
            <a:endParaRPr lang="en-US" sz="1400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LDSS Director Signatory Designee Authorization</a:t>
            </a:r>
            <a:endParaRPr lang="en-US" sz="1400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LDSS SNAPET Grant Reimbursement Worksheet</a:t>
            </a:r>
            <a:endParaRPr lang="en-US" sz="1400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LDSS Unwinding Worker Certification Form</a:t>
            </a:r>
            <a:endParaRPr lang="en-US" sz="1400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 Space Questionnaire</a:t>
            </a:r>
            <a:endParaRPr lang="en-US" sz="1400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Client Affidavit for </a:t>
            </a:r>
            <a:r>
              <a:rPr lang="en-US" sz="1400" b="0" i="0" u="none" strike="noStrike" dirty="0" err="1">
                <a:effectLst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Goods&amp;Svcs</a:t>
            </a:r>
            <a:r>
              <a:rPr lang="en-US" sz="1400" b="0" i="0" u="none" strike="noStrike" dirty="0">
                <a:effectLst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Received</a:t>
            </a:r>
            <a:endParaRPr lang="en-US" sz="1400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Client Purchase Request Form</a:t>
            </a:r>
            <a:endParaRPr lang="en-US" sz="1400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LASER/BRS Access Request Form</a:t>
            </a:r>
            <a:endParaRPr lang="en-US" sz="1400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Gift Card Affidavit</a:t>
            </a:r>
            <a:endParaRPr lang="en-US" sz="1400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Gift Card Log Sheet</a:t>
            </a:r>
            <a:endParaRPr lang="en-US" sz="1400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Gift Card Request Form</a:t>
            </a:r>
            <a:endParaRPr lang="en-US" sz="1400" b="0" i="0" u="none" strike="noStrike" dirty="0">
              <a:effectLst/>
            </a:endParaRPr>
          </a:p>
          <a:p>
            <a:pPr fontAlgn="base">
              <a:lnSpc>
                <a:spcPct val="90000"/>
              </a:lnSpc>
              <a:spcAft>
                <a:spcPts val="300"/>
              </a:spcAft>
            </a:pPr>
            <a:endParaRPr lang="en-US" sz="1400" b="0" i="0" u="none" strike="noStrike" dirty="0">
              <a:effectLst/>
            </a:endParaRPr>
          </a:p>
          <a:p>
            <a:r>
              <a:rPr lang="en-US" sz="1400" b="1" u="sng" dirty="0"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https://fusion.dss.virginia.gov/dof/DOF-Home/BUDGET-LOCAL-REIMBURSEMENT/LASER-Local-Reimbursement</a:t>
            </a:r>
            <a:endParaRPr lang="en-US" sz="1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264A64-D38D-6E77-9028-287E23B1F282}"/>
              </a:ext>
            </a:extLst>
          </p:cNvPr>
          <p:cNvSpPr txBox="1"/>
          <p:nvPr/>
        </p:nvSpPr>
        <p:spPr>
          <a:xfrm>
            <a:off x="4678930" y="197376"/>
            <a:ext cx="711616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1400" b="1" dirty="0"/>
              <a:t>LASER Resource Documents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 dirty="0"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LASER Account Codes</a:t>
            </a:r>
            <a:endParaRPr lang="en-US" sz="1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 dirty="0"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LASER Adjustments</a:t>
            </a:r>
            <a:endParaRPr lang="en-US" sz="1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 dirty="0"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LASER Master Table FY 2024</a:t>
            </a:r>
            <a:endParaRPr lang="en-US" sz="1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 dirty="0"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LASER Master Table FY 2025</a:t>
            </a:r>
            <a:endParaRPr lang="en-US" sz="1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 dirty="0"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LASER Master Table FY 2026</a:t>
            </a:r>
            <a:endParaRPr lang="en-US" sz="1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 dirty="0"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LASER Overview</a:t>
            </a:r>
            <a:endParaRPr lang="en-US" sz="1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 dirty="0"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LASER Supported Report Sets</a:t>
            </a:r>
            <a:endParaRPr lang="en-US" sz="1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 dirty="0"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Mandated Budget Lines - FY26</a:t>
            </a:r>
            <a:endParaRPr lang="en-US" sz="1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400" dirty="0"/>
          </a:p>
          <a:p>
            <a:pPr fontAlgn="base"/>
            <a:r>
              <a:rPr lang="en-US" sz="1400" b="1" u="sng" dirty="0"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https://fusion.dss.virginia.gov/dof/DOF-Home/BUDGET-LOCAL-REIMBURSEMENT/LASER-Local-Reimbursement/LASER-Resource-Documents</a:t>
            </a:r>
            <a:endParaRPr lang="en-US" sz="1400" b="1" dirty="0"/>
          </a:p>
          <a:p>
            <a:pPr fontAlgn="base"/>
            <a:endParaRPr lang="en-US" sz="1400" dirty="0"/>
          </a:p>
          <a:p>
            <a:pPr fontAlgn="base"/>
            <a:endParaRPr lang="en-US" sz="1400" dirty="0"/>
          </a:p>
        </p:txBody>
      </p:sp>
      <p:pic>
        <p:nvPicPr>
          <p:cNvPr id="23" name="Graphic 22" descr="Checkmark with solid fill">
            <a:extLst>
              <a:ext uri="{FF2B5EF4-FFF2-40B4-BE49-F238E27FC236}">
                <a16:creationId xmlns:a16="http://schemas.microsoft.com/office/drawing/2014/main" id="{C1BFD2FC-4E7F-9134-4437-B55D4658F7B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901792" y="425387"/>
            <a:ext cx="205522" cy="205522"/>
          </a:xfrm>
          <a:prstGeom prst="rect">
            <a:avLst/>
          </a:prstGeom>
        </p:spPr>
      </p:pic>
      <p:pic>
        <p:nvPicPr>
          <p:cNvPr id="24" name="Graphic 23" descr="Checkmark with solid fill">
            <a:extLst>
              <a:ext uri="{FF2B5EF4-FFF2-40B4-BE49-F238E27FC236}">
                <a16:creationId xmlns:a16="http://schemas.microsoft.com/office/drawing/2014/main" id="{032FB9D1-DA1E-00C4-44A2-9873CCFEC03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627626" y="664286"/>
            <a:ext cx="205522" cy="205522"/>
          </a:xfrm>
          <a:prstGeom prst="rect">
            <a:avLst/>
          </a:prstGeom>
        </p:spPr>
      </p:pic>
      <p:pic>
        <p:nvPicPr>
          <p:cNvPr id="25" name="Graphic 24" descr="Checkmark with solid fill">
            <a:extLst>
              <a:ext uri="{FF2B5EF4-FFF2-40B4-BE49-F238E27FC236}">
                <a16:creationId xmlns:a16="http://schemas.microsoft.com/office/drawing/2014/main" id="{C1E50EF3-63DB-2FAD-04BB-FEE77BDC599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344880" y="1311799"/>
            <a:ext cx="205522" cy="205522"/>
          </a:xfrm>
          <a:prstGeom prst="rect">
            <a:avLst/>
          </a:prstGeom>
        </p:spPr>
      </p:pic>
      <p:pic>
        <p:nvPicPr>
          <p:cNvPr id="26" name="Graphic 25" descr="Checkmark with solid fill">
            <a:extLst>
              <a:ext uri="{FF2B5EF4-FFF2-40B4-BE49-F238E27FC236}">
                <a16:creationId xmlns:a16="http://schemas.microsoft.com/office/drawing/2014/main" id="{1C4CCAE6-D1F0-6EC9-E536-CF63B8DEFEA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422104" y="1517321"/>
            <a:ext cx="205522" cy="205522"/>
          </a:xfrm>
          <a:prstGeom prst="rect">
            <a:avLst/>
          </a:prstGeom>
        </p:spPr>
      </p:pic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FA1B1D09-196B-A54E-B6E4-A237930DFAC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470354" y="1749966"/>
            <a:ext cx="205522" cy="205522"/>
          </a:xfrm>
          <a:prstGeom prst="rect">
            <a:avLst/>
          </a:prstGeom>
        </p:spPr>
      </p:pic>
      <p:pic>
        <p:nvPicPr>
          <p:cNvPr id="28" name="Graphic 27" descr="Checkmark with solid fill">
            <a:extLst>
              <a:ext uri="{FF2B5EF4-FFF2-40B4-BE49-F238E27FC236}">
                <a16:creationId xmlns:a16="http://schemas.microsoft.com/office/drawing/2014/main" id="{A7FC11A5-3AA7-6783-186D-97F3EC12C3A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956452" y="3223478"/>
            <a:ext cx="205522" cy="205522"/>
          </a:xfrm>
          <a:prstGeom prst="rect">
            <a:avLst/>
          </a:prstGeom>
        </p:spPr>
      </p:pic>
      <p:pic>
        <p:nvPicPr>
          <p:cNvPr id="29" name="Graphic 28" descr="Checkmark with solid fill">
            <a:extLst>
              <a:ext uri="{FF2B5EF4-FFF2-40B4-BE49-F238E27FC236}">
                <a16:creationId xmlns:a16="http://schemas.microsoft.com/office/drawing/2014/main" id="{48316894-328F-ACFD-7B0B-17E5303D945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713599" y="4011432"/>
            <a:ext cx="205522" cy="205522"/>
          </a:xfrm>
          <a:prstGeom prst="rect">
            <a:avLst/>
          </a:prstGeom>
        </p:spPr>
      </p:pic>
      <p:pic>
        <p:nvPicPr>
          <p:cNvPr id="30" name="Graphic 29" descr="Checkmark with solid fill">
            <a:extLst>
              <a:ext uri="{FF2B5EF4-FFF2-40B4-BE49-F238E27FC236}">
                <a16:creationId xmlns:a16="http://schemas.microsoft.com/office/drawing/2014/main" id="{3AA05064-E1EB-59DD-B742-201D5B2B642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751416" y="5274652"/>
            <a:ext cx="205522" cy="20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0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AE279-5BE3-07ED-C7DB-C77C7BD9E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LASER System Resources Available on FUSION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(Continued)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52AA4-3407-7617-086E-EEF6DDD6FB1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64488" y="0"/>
            <a:ext cx="5460171" cy="20870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base">
              <a:spcBef>
                <a:spcPts val="225"/>
              </a:spcBef>
              <a:spcAft>
                <a:spcPts val="150"/>
              </a:spcAft>
              <a:buNone/>
            </a:pPr>
            <a:r>
              <a:rPr lang="en-US" sz="1400" b="1" i="0" dirty="0">
                <a:effectLst/>
              </a:rPr>
              <a:t>Guidelines &amp; Procedures</a:t>
            </a:r>
          </a:p>
          <a:p>
            <a:pPr marL="285750" indent="-28575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BRS_Request_worksheet_BL858_FY 2026.xlsx</a:t>
            </a:r>
            <a:endParaRPr lang="en-US" sz="1400" b="0" i="0" dirty="0">
              <a:effectLst/>
              <a:latin typeface="Helvetica Neue"/>
            </a:endParaRPr>
          </a:p>
          <a:p>
            <a:pPr marL="285750" indent="-28575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Capabilities</a:t>
            </a:r>
            <a:endParaRPr lang="en-US" sz="1400" b="0" i="0" dirty="0">
              <a:effectLst/>
              <a:latin typeface="Helvetica Neue"/>
            </a:endParaRPr>
          </a:p>
          <a:p>
            <a:pPr marL="285750" indent="-28575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FAQ</a:t>
            </a:r>
            <a:endParaRPr lang="en-US" sz="1400" b="0" i="0" dirty="0">
              <a:effectLst/>
              <a:latin typeface="Helvetica Neue"/>
            </a:endParaRPr>
          </a:p>
          <a:p>
            <a:pPr marL="285750" indent="-28575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BRS User Documentation - Transfer Process</a:t>
            </a:r>
            <a:endParaRPr lang="en-US" sz="1400" b="0" i="0" dirty="0">
              <a:effectLst/>
              <a:latin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D7419A-18D8-EC97-40BB-D7FB3EF64B3D}"/>
              </a:ext>
            </a:extLst>
          </p:cNvPr>
          <p:cNvSpPr txBox="1"/>
          <p:nvPr/>
        </p:nvSpPr>
        <p:spPr>
          <a:xfrm>
            <a:off x="4464488" y="2542860"/>
            <a:ext cx="4529034" cy="1772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spcBef>
                <a:spcPts val="225"/>
              </a:spcBef>
              <a:spcAft>
                <a:spcPts val="150"/>
              </a:spcAft>
              <a:buNone/>
            </a:pPr>
            <a:r>
              <a:rPr lang="en-US" sz="1500" b="1" i="0" dirty="0">
                <a:effectLst/>
              </a:rPr>
              <a:t>Forms</a:t>
            </a:r>
          </a:p>
          <a:p>
            <a:pPr marL="285750" indent="-285750" algn="l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Helvetica Neu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LDSS LASER BRS Access</a:t>
            </a:r>
            <a:endParaRPr lang="en-US" sz="1400" b="0" i="0" dirty="0">
              <a:effectLst/>
              <a:latin typeface="Helvetica Neue"/>
            </a:endParaRPr>
          </a:p>
          <a:p>
            <a:pPr marL="285750" indent="-285750" algn="l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Helvetica Neue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VDSS LASER BRS Access</a:t>
            </a:r>
            <a:endParaRPr lang="en-US" sz="1400" b="0" i="0" dirty="0">
              <a:effectLst/>
              <a:latin typeface="Helvetica Neue"/>
            </a:endParaRPr>
          </a:p>
          <a:p>
            <a:pPr algn="l" fontAlgn="base"/>
            <a:r>
              <a:rPr lang="en-US" sz="1400" b="0" i="0" dirty="0">
                <a:effectLst/>
                <a:latin typeface="Helvetica Neue"/>
              </a:rPr>
              <a:t> </a:t>
            </a:r>
          </a:p>
          <a:p>
            <a:pPr algn="l" fontAlgn="base"/>
            <a:r>
              <a:rPr lang="en-US" sz="1500" b="1" i="0" dirty="0">
                <a:effectLst/>
              </a:rPr>
              <a:t>Guidance &amp; Procedures</a:t>
            </a:r>
          </a:p>
          <a:p>
            <a:pPr marL="285750" indent="-285750" algn="l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Helvetica Neue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LDSS Laser Support and Guidelines</a:t>
            </a:r>
            <a:endParaRPr lang="en-US" sz="1400" b="0" i="0" dirty="0">
              <a:effectLst/>
              <a:latin typeface="Helvetica Neue"/>
            </a:endParaRPr>
          </a:p>
          <a:p>
            <a:pPr marL="285750" indent="-285750" algn="l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Helvetica Neue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VDSS Security User Setup Table</a:t>
            </a:r>
            <a:endParaRPr lang="en-US" sz="1400" b="0" i="0" dirty="0">
              <a:effectLst/>
              <a:latin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07C6D6-84AE-19AF-5147-B2A357F0AD25}"/>
              </a:ext>
            </a:extLst>
          </p:cNvPr>
          <p:cNvSpPr txBox="1"/>
          <p:nvPr/>
        </p:nvSpPr>
        <p:spPr>
          <a:xfrm>
            <a:off x="4501618" y="5062542"/>
            <a:ext cx="6094520" cy="802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spcBef>
                <a:spcPts val="225"/>
              </a:spcBef>
              <a:spcAft>
                <a:spcPts val="150"/>
              </a:spcAft>
              <a:buNone/>
            </a:pPr>
            <a:r>
              <a:rPr lang="en-US" sz="1400" b="1" i="0" dirty="0">
                <a:solidFill>
                  <a:srgbClr val="666666"/>
                </a:solidFill>
                <a:effectLst/>
              </a:rPr>
              <a:t>LASER Schedules</a:t>
            </a:r>
          </a:p>
          <a:p>
            <a:pPr marL="285750" indent="-285750" algn="l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Month-End Schedule (2026 FY)</a:t>
            </a:r>
            <a:endParaRPr lang="en-US" sz="1400" b="0" i="0" dirty="0">
              <a:effectLst/>
            </a:endParaRPr>
          </a:p>
          <a:p>
            <a:pPr marL="285750" indent="-285750" algn="l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Month-End Schedule (2025 FY)</a:t>
            </a:r>
            <a:endParaRPr lang="en-US" sz="1400" b="0" i="0" dirty="0"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E5B53E-5ADD-97DC-BD57-0C657AE2AED5}"/>
              </a:ext>
            </a:extLst>
          </p:cNvPr>
          <p:cNvSpPr txBox="1"/>
          <p:nvPr/>
        </p:nvSpPr>
        <p:spPr>
          <a:xfrm>
            <a:off x="4464488" y="6008974"/>
            <a:ext cx="7635776" cy="575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b="1" u="sng" kern="100" dirty="0"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https://fusion.dss.virginia.gov/dof/DOF-Home/BUDGET-LOCAL-REIMBURSEMENT/LASER-Local-Reimbursement</a:t>
            </a:r>
            <a:endParaRPr lang="en-US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21DD50-EED7-FCF9-B48B-DD457833AB4B}"/>
              </a:ext>
            </a:extLst>
          </p:cNvPr>
          <p:cNvSpPr txBox="1"/>
          <p:nvPr/>
        </p:nvSpPr>
        <p:spPr>
          <a:xfrm>
            <a:off x="4501618" y="4406603"/>
            <a:ext cx="73518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u="sng" dirty="0"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https://fusion.dss.virginia.gov/dof/DOF-Home/FINANCIAL-SYSTEMS/LASER-Application</a:t>
            </a:r>
            <a:endParaRPr lang="en-US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14E328-4F68-8DB5-3EC7-CF72F2FE5505}"/>
              </a:ext>
            </a:extLst>
          </p:cNvPr>
          <p:cNvSpPr txBox="1"/>
          <p:nvPr/>
        </p:nvSpPr>
        <p:spPr>
          <a:xfrm>
            <a:off x="4501618" y="2018168"/>
            <a:ext cx="7062815" cy="327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b="1" u="sng" kern="100" dirty="0"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https://fusion.dss.virginia.gov/dof/DOF-Home/FINANCIAL-SYSTEMS/BRS-Application</a:t>
            </a:r>
            <a:endParaRPr lang="en-US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5EF4DFD4-3C95-4E2B-2D19-7D0D3E2AE2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788000" y="556123"/>
            <a:ext cx="205522" cy="205522"/>
          </a:xfrm>
          <a:prstGeom prst="rect">
            <a:avLst/>
          </a:prstGeom>
        </p:spPr>
      </p:pic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A2AA9AF6-FA60-90E0-D8B7-81533F80B3D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90478" y="906323"/>
            <a:ext cx="205522" cy="205522"/>
          </a:xfrm>
          <a:prstGeom prst="rect">
            <a:avLst/>
          </a:prstGeom>
        </p:spPr>
      </p:pic>
      <p:pic>
        <p:nvPicPr>
          <p:cNvPr id="23" name="Graphic 22" descr="Checkmark with solid fill">
            <a:extLst>
              <a:ext uri="{FF2B5EF4-FFF2-40B4-BE49-F238E27FC236}">
                <a16:creationId xmlns:a16="http://schemas.microsoft.com/office/drawing/2014/main" id="{848986A8-9D98-BF74-B995-2F82EEA66F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369656" y="1268110"/>
            <a:ext cx="205522" cy="205522"/>
          </a:xfrm>
          <a:prstGeom prst="rect">
            <a:avLst/>
          </a:prstGeom>
        </p:spPr>
      </p:pic>
      <p:pic>
        <p:nvPicPr>
          <p:cNvPr id="24" name="Graphic 23" descr="Checkmark with solid fill">
            <a:extLst>
              <a:ext uri="{FF2B5EF4-FFF2-40B4-BE49-F238E27FC236}">
                <a16:creationId xmlns:a16="http://schemas.microsoft.com/office/drawing/2014/main" id="{9E87A329-6265-FB15-4C31-A18B717851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82478" y="1643139"/>
            <a:ext cx="205522" cy="205522"/>
          </a:xfrm>
          <a:prstGeom prst="rect">
            <a:avLst/>
          </a:prstGeom>
        </p:spPr>
      </p:pic>
      <p:pic>
        <p:nvPicPr>
          <p:cNvPr id="25" name="Graphic 24" descr="Checkmark with solid fill">
            <a:extLst>
              <a:ext uri="{FF2B5EF4-FFF2-40B4-BE49-F238E27FC236}">
                <a16:creationId xmlns:a16="http://schemas.microsoft.com/office/drawing/2014/main" id="{F9850989-2C60-20EB-B6DC-20A27EAAA2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25202" y="2831250"/>
            <a:ext cx="205522" cy="205522"/>
          </a:xfrm>
          <a:prstGeom prst="rect">
            <a:avLst/>
          </a:prstGeom>
        </p:spPr>
      </p:pic>
      <p:pic>
        <p:nvPicPr>
          <p:cNvPr id="26" name="Graphic 25" descr="Checkmark with solid fill">
            <a:extLst>
              <a:ext uri="{FF2B5EF4-FFF2-40B4-BE49-F238E27FC236}">
                <a16:creationId xmlns:a16="http://schemas.microsoft.com/office/drawing/2014/main" id="{CBBF0B3B-8658-663B-A8A2-08E6E03DD3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46117" y="5361173"/>
            <a:ext cx="205522" cy="205522"/>
          </a:xfrm>
          <a:prstGeom prst="rect">
            <a:avLst/>
          </a:prstGeom>
        </p:spPr>
      </p:pic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6D500B2A-DE79-CE51-4F08-7C87C8D4EE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71353" y="3799720"/>
            <a:ext cx="205522" cy="20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9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6DB235-FDC6-86F1-EA95-1370EF1B1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LASER Training Resources Available on FUSION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EB65BC-C30C-3B04-F80E-946F87A528E6}"/>
              </a:ext>
            </a:extLst>
          </p:cNvPr>
          <p:cNvSpPr txBox="1"/>
          <p:nvPr/>
        </p:nvSpPr>
        <p:spPr>
          <a:xfrm>
            <a:off x="4851058" y="319088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fontAlgn="base">
              <a:lnSpc>
                <a:spcPct val="90000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sz="1500" b="1" i="0" dirty="0">
                <a:effectLst/>
              </a:rPr>
              <a:t>LASER Training/Tutorials</a:t>
            </a:r>
          </a:p>
          <a:p>
            <a:pPr indent="-228600" fontAlgn="base">
              <a:lnSpc>
                <a:spcPct val="9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Creating Batches &amp; Journals</a:t>
            </a:r>
            <a:endParaRPr lang="en-US" sz="1500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FIN1015 Budget Review</a:t>
            </a:r>
            <a:endParaRPr lang="en-US" sz="1500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FIN1044 LASER - An Introduction to LASER</a:t>
            </a:r>
            <a:endParaRPr lang="en-US" sz="1500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FIN1045 LASER - The LASER Expenditure/Reimbursement Process</a:t>
            </a:r>
            <a:endParaRPr lang="en-US" sz="1500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FIN1046 LASER Reports</a:t>
            </a:r>
            <a:r>
              <a:rPr lang="en-US" sz="1500" b="0" i="0" u="none" strike="noStrike" dirty="0">
                <a:effectLst/>
              </a:rPr>
              <a:t> </a:t>
            </a:r>
            <a:endParaRPr lang="en-US" sz="1500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FIN1027 Central Services Cost Allocation Plan (CSCAP)</a:t>
            </a:r>
            <a:endParaRPr lang="en-US" sz="1500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FIN1029 Internal Control</a:t>
            </a:r>
            <a:endParaRPr lang="en-US" sz="1500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FIN1031 Finance Overview</a:t>
            </a:r>
            <a:endParaRPr lang="en-US" sz="1500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FIN1032 Budget Request System</a:t>
            </a:r>
            <a:endParaRPr lang="en-US" sz="1500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LASER - How to Run Monthly Certification and Reconciliation Reports</a:t>
            </a:r>
            <a:endParaRPr lang="en-US" sz="1500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LASER - </a:t>
            </a:r>
            <a:r>
              <a:rPr lang="en-US" sz="1500" b="0" i="0" u="none" strike="noStrike" dirty="0" err="1"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Responsibilites</a:t>
            </a:r>
            <a:r>
              <a:rPr lang="en-US" sz="1500" b="0" i="0" u="none" strike="noStrike" dirty="0"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aren't on menu</a:t>
            </a:r>
            <a:endParaRPr lang="en-US" sz="1500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effectLst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LASER Login Screen</a:t>
            </a:r>
            <a:endParaRPr lang="en-US" sz="1500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effectLst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LASER Overview and System Navigation-June 2025</a:t>
            </a:r>
            <a:endParaRPr lang="en-US" sz="1500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effectLst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LASER Reports - How to Run</a:t>
            </a:r>
            <a:endParaRPr lang="en-US" sz="1500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effectLst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LASER Web ADI</a:t>
            </a:r>
            <a:endParaRPr lang="en-US" sz="1500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effectLst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LASER - How To Correct a Funds Failure</a:t>
            </a:r>
            <a:endParaRPr lang="en-US" sz="1500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effectLst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LASER Certifications and Reconciliations Reminders </a:t>
            </a:r>
            <a:endParaRPr lang="en-US" sz="1500" b="0" i="0" u="none" strike="noStrike" dirty="0">
              <a:effectLst/>
            </a:endParaRPr>
          </a:p>
          <a:p>
            <a:pPr fontAlgn="base">
              <a:lnSpc>
                <a:spcPct val="90000"/>
              </a:lnSpc>
              <a:spcAft>
                <a:spcPts val="750"/>
              </a:spcAft>
            </a:pPr>
            <a:endParaRPr lang="en-US" sz="1400" b="0" i="0" u="none" strike="noStrike" dirty="0">
              <a:effectLst/>
            </a:endParaRPr>
          </a:p>
          <a:p>
            <a:pPr fontAlgn="base">
              <a:lnSpc>
                <a:spcPct val="90000"/>
              </a:lnSpc>
              <a:spcAft>
                <a:spcPts val="750"/>
              </a:spcAft>
            </a:pPr>
            <a:r>
              <a:rPr lang="en-US" sz="1500" b="1" u="sng" dirty="0"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https://fusion.dss.virginia.gov/dof/DOF-Home/LOCAL-RESOURCES/Training</a:t>
            </a:r>
            <a:endParaRPr lang="en-US" sz="1500" b="1" dirty="0"/>
          </a:p>
          <a:p>
            <a:pPr indent="-228600" fontAlgn="base">
              <a:lnSpc>
                <a:spcPct val="9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1400" b="0" i="0" dirty="0">
              <a:effectLst/>
            </a:endParaRPr>
          </a:p>
        </p:txBody>
      </p:sp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991F8EEF-7C35-AE4E-F4A2-30119AECA8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447641" y="530745"/>
            <a:ext cx="205522" cy="205522"/>
          </a:xfrm>
          <a:prstGeom prst="rect">
            <a:avLst/>
          </a:prstGeom>
        </p:spPr>
      </p:pic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D8749BC7-7112-CD72-F36D-85E99CD4D75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242119" y="845163"/>
            <a:ext cx="205522" cy="205522"/>
          </a:xfrm>
          <a:prstGeom prst="rect">
            <a:avLst/>
          </a:prstGeom>
        </p:spPr>
      </p:pic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BC172FB3-4857-8143-3689-1E7CADD936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586397" y="1079001"/>
            <a:ext cx="205522" cy="205522"/>
          </a:xfrm>
          <a:prstGeom prst="rect">
            <a:avLst/>
          </a:prstGeom>
        </p:spPr>
      </p:pic>
      <p:pic>
        <p:nvPicPr>
          <p:cNvPr id="23" name="Graphic 22" descr="Checkmark with solid fill">
            <a:extLst>
              <a:ext uri="{FF2B5EF4-FFF2-40B4-BE49-F238E27FC236}">
                <a16:creationId xmlns:a16="http://schemas.microsoft.com/office/drawing/2014/main" id="{C4E7DC5C-DB3C-2C9D-A20C-D21D51CF0E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442629" y="1399425"/>
            <a:ext cx="205522" cy="205522"/>
          </a:xfrm>
          <a:prstGeom prst="rect">
            <a:avLst/>
          </a:prstGeom>
        </p:spPr>
      </p:pic>
      <p:pic>
        <p:nvPicPr>
          <p:cNvPr id="24" name="Graphic 23" descr="Checkmark with solid fill">
            <a:extLst>
              <a:ext uri="{FF2B5EF4-FFF2-40B4-BE49-F238E27FC236}">
                <a16:creationId xmlns:a16="http://schemas.microsoft.com/office/drawing/2014/main" id="{80FBB7F2-47BD-1C53-AE32-C123812CA0A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139358" y="1675052"/>
            <a:ext cx="205522" cy="205522"/>
          </a:xfrm>
          <a:prstGeom prst="rect">
            <a:avLst/>
          </a:prstGeom>
        </p:spPr>
      </p:pic>
      <p:pic>
        <p:nvPicPr>
          <p:cNvPr id="26" name="Graphic 25" descr="Checkmark with solid fill">
            <a:extLst>
              <a:ext uri="{FF2B5EF4-FFF2-40B4-BE49-F238E27FC236}">
                <a16:creationId xmlns:a16="http://schemas.microsoft.com/office/drawing/2014/main" id="{ADC23D6A-3C53-E286-0179-4400763B4F9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839312" y="2722257"/>
            <a:ext cx="205522" cy="205522"/>
          </a:xfrm>
          <a:prstGeom prst="rect">
            <a:avLst/>
          </a:prstGeom>
        </p:spPr>
      </p:pic>
      <p:pic>
        <p:nvPicPr>
          <p:cNvPr id="28" name="Graphic 27" descr="Checkmark with solid fill">
            <a:extLst>
              <a:ext uri="{FF2B5EF4-FFF2-40B4-BE49-F238E27FC236}">
                <a16:creationId xmlns:a16="http://schemas.microsoft.com/office/drawing/2014/main" id="{730261DE-7E32-2D7D-DF12-79D28DCA82A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223429" y="3810393"/>
            <a:ext cx="205522" cy="205522"/>
          </a:xfrm>
          <a:prstGeom prst="rect">
            <a:avLst/>
          </a:prstGeom>
        </p:spPr>
      </p:pic>
      <p:pic>
        <p:nvPicPr>
          <p:cNvPr id="30" name="Graphic 29" descr="Checkmark with solid fill">
            <a:extLst>
              <a:ext uri="{FF2B5EF4-FFF2-40B4-BE49-F238E27FC236}">
                <a16:creationId xmlns:a16="http://schemas.microsoft.com/office/drawing/2014/main" id="{18E811CF-0F6F-5A49-CD56-F1FBC9DE12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09217" y="4139577"/>
            <a:ext cx="205522" cy="205522"/>
          </a:xfrm>
          <a:prstGeom prst="rect">
            <a:avLst/>
          </a:prstGeom>
        </p:spPr>
      </p:pic>
      <p:pic>
        <p:nvPicPr>
          <p:cNvPr id="31" name="Graphic 30" descr="Checkmark with solid fill">
            <a:extLst>
              <a:ext uri="{FF2B5EF4-FFF2-40B4-BE49-F238E27FC236}">
                <a16:creationId xmlns:a16="http://schemas.microsoft.com/office/drawing/2014/main" id="{63ABC3C8-0207-D070-F00A-19B11F749E4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380875" y="4633353"/>
            <a:ext cx="205522" cy="20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8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0C09B1-752D-8CB9-AA87-42E300088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RMTS Resources Available on FUSION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D0F38-DA50-F11E-8541-EB79A9DD6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2926" y="411783"/>
            <a:ext cx="6906491" cy="5884242"/>
          </a:xfrm>
        </p:spPr>
        <p:txBody>
          <a:bodyPr anchor="ctr">
            <a:normAutofit fontScale="47500" lnSpcReduction="20000"/>
          </a:bodyPr>
          <a:lstStyle/>
          <a:p>
            <a:pPr marL="0" indent="0" fontAlgn="base">
              <a:buNone/>
            </a:pPr>
            <a:r>
              <a:rPr lang="en-US" sz="2900" b="1" dirty="0"/>
              <a:t>Guidance &amp; Procedures</a:t>
            </a:r>
          </a:p>
          <a:p>
            <a:pPr fontAlgn="base"/>
            <a:r>
              <a:rPr lang="en-US" sz="29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RmsPLUS</a:t>
            </a:r>
            <a:r>
              <a:rPr lang="en-US" sz="29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Activity Code Definitions</a:t>
            </a:r>
            <a:endParaRPr lang="en-US" sz="2900" dirty="0"/>
          </a:p>
          <a:p>
            <a:pPr fontAlgn="base"/>
            <a:r>
              <a:rPr lang="en-US" sz="29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RmsPLUS</a:t>
            </a:r>
            <a:r>
              <a:rPr lang="en-US" sz="29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Coding Guidance</a:t>
            </a:r>
            <a:endParaRPr lang="en-US" sz="2900" dirty="0"/>
          </a:p>
          <a:p>
            <a:pPr fontAlgn="base"/>
            <a:r>
              <a:rPr lang="en-US" sz="2900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RmsPLUS</a:t>
            </a:r>
            <a:r>
              <a:rPr lang="en-US" sz="29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Instructions</a:t>
            </a:r>
            <a:endParaRPr lang="en-US" sz="2900" dirty="0"/>
          </a:p>
          <a:p>
            <a:pPr fontAlgn="base"/>
            <a:r>
              <a:rPr lang="en-US" sz="290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RmsPLUS</a:t>
            </a:r>
            <a:r>
              <a:rPr lang="en-US" sz="29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Program Code Definitions</a:t>
            </a:r>
            <a:endParaRPr lang="en-US" sz="2900" dirty="0"/>
          </a:p>
          <a:p>
            <a:pPr fontAlgn="base"/>
            <a:r>
              <a:rPr lang="en-US" sz="29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RmsPLUS</a:t>
            </a:r>
            <a:r>
              <a:rPr lang="en-US" sz="29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Program and System Contacts</a:t>
            </a:r>
            <a:endParaRPr lang="en-US" sz="2900" dirty="0"/>
          </a:p>
          <a:p>
            <a:pPr fontAlgn="base"/>
            <a:r>
              <a:rPr lang="en-US" sz="2900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RmsPLUS</a:t>
            </a:r>
            <a:r>
              <a:rPr lang="en-US" sz="29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Quality Control Validation Instructions</a:t>
            </a:r>
            <a:endParaRPr lang="en-US" sz="2900" dirty="0"/>
          </a:p>
          <a:p>
            <a:pPr fontAlgn="base"/>
            <a:r>
              <a:rPr lang="en-US" sz="2900" dirty="0" err="1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RmsPLUS</a:t>
            </a:r>
            <a:r>
              <a:rPr lang="en-US" sz="29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Roles and Responsibilities </a:t>
            </a:r>
            <a:endParaRPr lang="en-US" sz="2900" dirty="0"/>
          </a:p>
          <a:p>
            <a:pPr fontAlgn="base"/>
            <a:r>
              <a:rPr lang="en-US" sz="2900" dirty="0" err="1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RmsPLUS</a:t>
            </a:r>
            <a:r>
              <a:rPr lang="en-US" sz="29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What is RMS and why is it important</a:t>
            </a:r>
            <a:endParaRPr lang="en-US" sz="2900" dirty="0"/>
          </a:p>
          <a:p>
            <a:pPr fontAlgn="base"/>
            <a:r>
              <a:rPr lang="en-US" sz="2900" dirty="0" err="1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RmsPLUS</a:t>
            </a:r>
            <a:r>
              <a:rPr lang="en-US" sz="29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Worker Desk Reference and Process Flowchart</a:t>
            </a:r>
            <a:endParaRPr lang="en-US" sz="2900" dirty="0"/>
          </a:p>
          <a:p>
            <a:pPr marL="0" indent="0" fontAlgn="base">
              <a:buNone/>
            </a:pPr>
            <a:endParaRPr lang="en-US" sz="2900" dirty="0"/>
          </a:p>
          <a:p>
            <a:pPr marL="0" indent="0" fontAlgn="base">
              <a:buNone/>
            </a:pPr>
            <a:r>
              <a:rPr lang="en-US" sz="2900" b="1" dirty="0"/>
              <a:t>RMS Resource Documents</a:t>
            </a:r>
            <a:endParaRPr lang="en-US" sz="2900" dirty="0"/>
          </a:p>
          <a:p>
            <a:pPr fontAlgn="base"/>
            <a:r>
              <a:rPr lang="en-US" sz="2900" dirty="0" err="1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EasyRMTS</a:t>
            </a:r>
            <a:r>
              <a:rPr lang="en-US" sz="29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Coordinator Presentation October 2025</a:t>
            </a:r>
            <a:endParaRPr lang="en-US" sz="2900" dirty="0"/>
          </a:p>
          <a:p>
            <a:pPr fontAlgn="base"/>
            <a:r>
              <a:rPr lang="en-US" sz="2900" dirty="0" err="1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EasyRMTS</a:t>
            </a:r>
            <a:r>
              <a:rPr lang="en-US" sz="2900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Coordinator Roster Guide</a:t>
            </a:r>
            <a:endParaRPr lang="en-US" sz="2900" dirty="0"/>
          </a:p>
          <a:p>
            <a:pPr fontAlgn="base"/>
            <a:r>
              <a:rPr lang="en-US" sz="2900" dirty="0" err="1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EasyRMTS</a:t>
            </a:r>
            <a:r>
              <a:rPr lang="en-US" sz="2900" dirty="0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Facilitator Presentation October 2025</a:t>
            </a:r>
            <a:endParaRPr lang="en-US" sz="2900" dirty="0"/>
          </a:p>
          <a:p>
            <a:pPr fontAlgn="base"/>
            <a:r>
              <a:rPr lang="en-US" sz="2900" dirty="0" err="1"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EasyRMTS</a:t>
            </a:r>
            <a:r>
              <a:rPr lang="en-US" sz="2900" dirty="0"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Facilitator Quick Guide</a:t>
            </a:r>
            <a:endParaRPr lang="en-US" sz="2900" dirty="0"/>
          </a:p>
          <a:p>
            <a:pPr fontAlgn="base"/>
            <a:r>
              <a:rPr lang="en-US" sz="2900" dirty="0" err="1"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EasyRMTS</a:t>
            </a:r>
            <a:r>
              <a:rPr lang="en-US" sz="2900" dirty="0"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Participant Presentation October 2025</a:t>
            </a:r>
            <a:endParaRPr lang="en-US" sz="2900" dirty="0"/>
          </a:p>
          <a:p>
            <a:pPr fontAlgn="base"/>
            <a:endParaRPr lang="en-US" sz="2900" dirty="0"/>
          </a:p>
          <a:p>
            <a:pPr marL="0" indent="0" fontAlgn="base">
              <a:buNone/>
            </a:pPr>
            <a:r>
              <a:rPr lang="en-US" sz="2900" b="1" dirty="0"/>
              <a:t>RMS Schedules</a:t>
            </a:r>
          </a:p>
          <a:p>
            <a:pPr fontAlgn="base"/>
            <a:r>
              <a:rPr lang="en-US" sz="2900" dirty="0"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(FY 26) RMS Schedule</a:t>
            </a:r>
            <a:endParaRPr lang="en-US" sz="2900" dirty="0"/>
          </a:p>
          <a:p>
            <a:pPr fontAlgn="base"/>
            <a:r>
              <a:rPr lang="en-US" sz="2900" dirty="0"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(FY 25) RMS Schedule</a:t>
            </a:r>
            <a:endParaRPr lang="en-US" sz="2900" dirty="0"/>
          </a:p>
          <a:p>
            <a:pPr fontAlgn="base"/>
            <a:endParaRPr lang="en-US" sz="1500" dirty="0"/>
          </a:p>
          <a:p>
            <a:pPr marL="0" indent="0">
              <a:buNone/>
            </a:pPr>
            <a:endParaRPr lang="en-US" sz="2200" b="1" u="sng" dirty="0">
              <a:hlinkClick r:id="rId18"/>
            </a:endParaRPr>
          </a:p>
          <a:p>
            <a:endParaRPr lang="en-US" sz="1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BB5780-5AAE-85D4-5DE5-FAB7A4655C73}"/>
              </a:ext>
            </a:extLst>
          </p:cNvPr>
          <p:cNvSpPr txBox="1"/>
          <p:nvPr/>
        </p:nvSpPr>
        <p:spPr>
          <a:xfrm>
            <a:off x="4025721" y="5926693"/>
            <a:ext cx="79980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1400" b="1" u="sng" dirty="0">
              <a:solidFill>
                <a:srgbClr val="467886"/>
              </a:solidFill>
              <a:hlinkClick r:id="rId1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1400" b="1" u="sng" dirty="0"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https://fusion.dss.virginia.gov/dof/DOF-Home/BUDGET-LOCAL-REIMBURSEMENT/LASER-Local-Reimbursement/Effort-Reporting-RMS</a:t>
            </a:r>
            <a:endParaRPr lang="en-US" sz="1400" b="1" dirty="0"/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A9ABC17A-F38E-6610-F138-F765E51743A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684445" y="116379"/>
            <a:ext cx="205522" cy="205522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5303A896-77B1-001F-DB79-1130A86F3FF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786715" y="3148382"/>
            <a:ext cx="205522" cy="205522"/>
          </a:xfrm>
          <a:prstGeom prst="rect">
            <a:avLst/>
          </a:prstGeom>
        </p:spPr>
      </p:pic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7803DE4D-7E29-1609-1E5D-F7F32E2AFAC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605058" y="5351839"/>
            <a:ext cx="205522" cy="20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8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VDSS Colors Theme">
  <a:themeElements>
    <a:clrScheme name="VDSS Brand Colors">
      <a:dk1>
        <a:srgbClr val="0057A1"/>
      </a:dk1>
      <a:lt1>
        <a:srgbClr val="FFFFFF"/>
      </a:lt1>
      <a:dk2>
        <a:srgbClr val="5C5D5F"/>
      </a:dk2>
      <a:lt2>
        <a:srgbClr val="DBDBD2"/>
      </a:lt2>
      <a:accent1>
        <a:srgbClr val="F58021"/>
      </a:accent1>
      <a:accent2>
        <a:srgbClr val="6950A1"/>
      </a:accent2>
      <a:accent3>
        <a:srgbClr val="09ADA3"/>
      </a:accent3>
      <a:accent4>
        <a:srgbClr val="E9CE00"/>
      </a:accent4>
      <a:accent5>
        <a:srgbClr val="A11710"/>
      </a:accent5>
      <a:accent6>
        <a:srgbClr val="06C275"/>
      </a:accent6>
      <a:hlink>
        <a:srgbClr val="D3EFFF"/>
      </a:hlink>
      <a:folHlink>
        <a:srgbClr val="25A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 VDSS PPT Template.potx" id="{EE8C9661-8DBD-41D6-B3B7-65CE2A33E8E7}" vid="{E4DAF473-29FA-4B3A-84DD-94529D39EE0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10147</TotalTime>
  <Words>1009</Words>
  <Application>Microsoft Office PowerPoint</Application>
  <PresentationFormat>Widescreen</PresentationFormat>
  <Paragraphs>187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Aptos</vt:lpstr>
      <vt:lpstr>Aptos Body</vt:lpstr>
      <vt:lpstr>Aptos Display</vt:lpstr>
      <vt:lpstr>Arial</vt:lpstr>
      <vt:lpstr>Calibri</vt:lpstr>
      <vt:lpstr>Calisto MT</vt:lpstr>
      <vt:lpstr>Franklin Gothic Demi Cond</vt:lpstr>
      <vt:lpstr>Helvetica Neue</vt:lpstr>
      <vt:lpstr>Office Theme</vt:lpstr>
      <vt:lpstr>VDSS Colors Theme</vt:lpstr>
      <vt:lpstr>Financial Resources Available on FUSION POSSESS Quarterly Meeting Presentation December 18, 2025</vt:lpstr>
      <vt:lpstr>Resources on FUSION</vt:lpstr>
      <vt:lpstr>PowerPoint Presentation</vt:lpstr>
      <vt:lpstr>Budget Resources Available on FUSION</vt:lpstr>
      <vt:lpstr>Expenditure Resources Available on FUSION</vt:lpstr>
      <vt:lpstr>LASER Resources Available on FUSION</vt:lpstr>
      <vt:lpstr>LASER System Resources Available on FUSION (Continued)</vt:lpstr>
      <vt:lpstr>LASER Training Resources Available on FUSION</vt:lpstr>
      <vt:lpstr>RMTS Resources Available on FUSION</vt:lpstr>
      <vt:lpstr>Reports Available on FUSION </vt:lpstr>
      <vt:lpstr>Other Resources Available on FUSION</vt:lpstr>
      <vt:lpstr>PowerPoint Presentation</vt:lpstr>
    </vt:vector>
  </TitlesOfParts>
  <Company>VITA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Graham, Sandy (VDSS)</dc:creator>
  <cp:lastModifiedBy>Graham, Sandy (VDSS)</cp:lastModifiedBy>
  <cp:revision>23</cp:revision>
  <dcterms:created xsi:type="dcterms:W3CDTF">2025-12-11T13:05:00Z</dcterms:created>
  <dcterms:modified xsi:type="dcterms:W3CDTF">2025-12-18T21:11:07Z</dcterms:modified>
</cp:coreProperties>
</file>