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3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Briscoe" userId="8c1e6405-6be3-4880-90f9-e63ac43a726b" providerId="ADAL" clId="{ED937105-0FB4-4FD5-BC0D-86CC1770B92E}"/>
    <pc:docChg chg="custSel modSld">
      <pc:chgData name="Janet Briscoe" userId="8c1e6405-6be3-4880-90f9-e63ac43a726b" providerId="ADAL" clId="{ED937105-0FB4-4FD5-BC0D-86CC1770B92E}" dt="2025-09-11T18:27:36.386" v="55" actId="20577"/>
      <pc:docMkLst>
        <pc:docMk/>
      </pc:docMkLst>
      <pc:sldChg chg="modSp mod">
        <pc:chgData name="Janet Briscoe" userId="8c1e6405-6be3-4880-90f9-e63ac43a726b" providerId="ADAL" clId="{ED937105-0FB4-4FD5-BC0D-86CC1770B92E}" dt="2025-09-11T18:27:04.693" v="17" actId="20577"/>
        <pc:sldMkLst>
          <pc:docMk/>
          <pc:sldMk cId="852289906" sldId="259"/>
        </pc:sldMkLst>
        <pc:spChg chg="mod">
          <ac:chgData name="Janet Briscoe" userId="8c1e6405-6be3-4880-90f9-e63ac43a726b" providerId="ADAL" clId="{ED937105-0FB4-4FD5-BC0D-86CC1770B92E}" dt="2025-09-11T18:26:46.221" v="10" actId="27636"/>
          <ac:spMkLst>
            <pc:docMk/>
            <pc:sldMk cId="852289906" sldId="259"/>
            <ac:spMk id="4" creationId="{208CC0AF-9BF0-7BB8-4510-A954524F3D8F}"/>
          </ac:spMkLst>
        </pc:spChg>
        <pc:spChg chg="mod">
          <ac:chgData name="Janet Briscoe" userId="8c1e6405-6be3-4880-90f9-e63ac43a726b" providerId="ADAL" clId="{ED937105-0FB4-4FD5-BC0D-86CC1770B92E}" dt="2025-09-11T18:26:48.055" v="11"/>
          <ac:spMkLst>
            <pc:docMk/>
            <pc:sldMk cId="852289906" sldId="259"/>
            <ac:spMk id="6" creationId="{F6964D7A-7CE7-A1AC-5F49-6E3E9CC9B578}"/>
          </ac:spMkLst>
        </pc:spChg>
        <pc:spChg chg="mod">
          <ac:chgData name="Janet Briscoe" userId="8c1e6405-6be3-4880-90f9-e63ac43a726b" providerId="ADAL" clId="{ED937105-0FB4-4FD5-BC0D-86CC1770B92E}" dt="2025-09-11T18:27:04.693" v="17" actId="20577"/>
          <ac:spMkLst>
            <pc:docMk/>
            <pc:sldMk cId="852289906" sldId="259"/>
            <ac:spMk id="7" creationId="{F4A3217E-EB75-D6E5-6B0C-CDEF3BC6B099}"/>
          </ac:spMkLst>
        </pc:spChg>
      </pc:sldChg>
      <pc:sldChg chg="modSp mod">
        <pc:chgData name="Janet Briscoe" userId="8c1e6405-6be3-4880-90f9-e63ac43a726b" providerId="ADAL" clId="{ED937105-0FB4-4FD5-BC0D-86CC1770B92E}" dt="2025-09-11T18:27:36.386" v="55" actId="20577"/>
        <pc:sldMkLst>
          <pc:docMk/>
          <pc:sldMk cId="3226982650" sldId="276"/>
        </pc:sldMkLst>
        <pc:spChg chg="mod">
          <ac:chgData name="Janet Briscoe" userId="8c1e6405-6be3-4880-90f9-e63ac43a726b" providerId="ADAL" clId="{ED937105-0FB4-4FD5-BC0D-86CC1770B92E}" dt="2025-09-11T18:27:36.386" v="55" actId="20577"/>
          <ac:spMkLst>
            <pc:docMk/>
            <pc:sldMk cId="3226982650" sldId="276"/>
            <ac:spMk id="4" creationId="{2AF29371-380C-2FBC-4709-DD42458CF32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C4DB6-6CF1-4D11-9ACD-C9801CA2954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1FB413-FDD5-4F5A-8B34-773143453184}">
      <dgm:prSet/>
      <dgm:spPr/>
      <dgm:t>
        <a:bodyPr/>
        <a:lstStyle/>
        <a:p>
          <a:r>
            <a:rPr lang="en-US"/>
            <a:t>These are scheduled and done 2x per year at the fall and spring conferences!  </a:t>
          </a:r>
        </a:p>
      </dgm:t>
    </dgm:pt>
    <dgm:pt modelId="{9702EDD4-6BC7-4B98-8618-B2F5A4FBC723}" type="parTrans" cxnId="{9314626C-4F01-407B-9C95-45A6C59C9639}">
      <dgm:prSet/>
      <dgm:spPr/>
      <dgm:t>
        <a:bodyPr/>
        <a:lstStyle/>
        <a:p>
          <a:endParaRPr lang="en-US"/>
        </a:p>
      </dgm:t>
    </dgm:pt>
    <dgm:pt modelId="{7DF74D9C-7BE7-4BD2-AACD-B39469873649}" type="sibTrans" cxnId="{9314626C-4F01-407B-9C95-45A6C59C9639}">
      <dgm:prSet/>
      <dgm:spPr/>
      <dgm:t>
        <a:bodyPr/>
        <a:lstStyle/>
        <a:p>
          <a:endParaRPr lang="en-US"/>
        </a:p>
      </dgm:t>
    </dgm:pt>
    <dgm:pt modelId="{3D150BEC-1847-4DCA-98B1-9608D8D5E448}">
      <dgm:prSet/>
      <dgm:spPr/>
      <dgm:t>
        <a:bodyPr/>
        <a:lstStyle/>
        <a:p>
          <a:r>
            <a:rPr lang="en-US"/>
            <a:t>Typically scheduled for the afternoon of the 1</a:t>
          </a:r>
          <a:r>
            <a:rPr lang="en-US" baseline="30000"/>
            <a:t>st</a:t>
          </a:r>
          <a:r>
            <a:rPr lang="en-US"/>
            <a:t> day of conference</a:t>
          </a:r>
        </a:p>
      </dgm:t>
    </dgm:pt>
    <dgm:pt modelId="{56E0C6FA-DA6C-43BD-9CD0-C2CCCAC11A14}" type="parTrans" cxnId="{EC88CDC6-C5CF-4C77-8633-A104CB7B2718}">
      <dgm:prSet/>
      <dgm:spPr/>
      <dgm:t>
        <a:bodyPr/>
        <a:lstStyle/>
        <a:p>
          <a:endParaRPr lang="en-US"/>
        </a:p>
      </dgm:t>
    </dgm:pt>
    <dgm:pt modelId="{A79A1256-0D51-465B-84D2-AB24EF54319F}" type="sibTrans" cxnId="{EC88CDC6-C5CF-4C77-8633-A104CB7B2718}">
      <dgm:prSet/>
      <dgm:spPr/>
      <dgm:t>
        <a:bodyPr/>
        <a:lstStyle/>
        <a:p>
          <a:endParaRPr lang="en-US"/>
        </a:p>
      </dgm:t>
    </dgm:pt>
    <dgm:pt modelId="{E9C1545E-CA99-4C1F-81C2-72207CE31C6A}">
      <dgm:prSet/>
      <dgm:spPr/>
      <dgm:t>
        <a:bodyPr/>
        <a:lstStyle/>
        <a:p>
          <a:r>
            <a:rPr lang="en-US"/>
            <a:t>Always in person</a:t>
          </a:r>
        </a:p>
      </dgm:t>
    </dgm:pt>
    <dgm:pt modelId="{2BD842F6-7EBC-42E1-979E-E3AAF5576DB7}" type="parTrans" cxnId="{CCDD048A-4F16-4021-8F2B-E32F4FD9F92A}">
      <dgm:prSet/>
      <dgm:spPr/>
      <dgm:t>
        <a:bodyPr/>
        <a:lstStyle/>
        <a:p>
          <a:endParaRPr lang="en-US"/>
        </a:p>
      </dgm:t>
    </dgm:pt>
    <dgm:pt modelId="{FEFBA494-1385-42E8-8383-62F7B3662764}" type="sibTrans" cxnId="{CCDD048A-4F16-4021-8F2B-E32F4FD9F92A}">
      <dgm:prSet/>
      <dgm:spPr/>
      <dgm:t>
        <a:bodyPr/>
        <a:lstStyle/>
        <a:p>
          <a:endParaRPr lang="en-US"/>
        </a:p>
      </dgm:t>
    </dgm:pt>
    <dgm:pt modelId="{C3A1B69B-3F67-46BF-8025-160147A65A10}">
      <dgm:prSet/>
      <dgm:spPr/>
      <dgm:t>
        <a:bodyPr/>
        <a:lstStyle/>
        <a:p>
          <a:r>
            <a:rPr lang="en-US"/>
            <a:t>If you attend conference, all POSSESS members are required to attend the Business Meeting</a:t>
          </a:r>
        </a:p>
      </dgm:t>
    </dgm:pt>
    <dgm:pt modelId="{37FEAE60-1B5A-47D0-8D1B-4B62A8768E62}" type="parTrans" cxnId="{8308027D-6F36-4804-80F4-D9CDBC16F264}">
      <dgm:prSet/>
      <dgm:spPr/>
      <dgm:t>
        <a:bodyPr/>
        <a:lstStyle/>
        <a:p>
          <a:endParaRPr lang="en-US"/>
        </a:p>
      </dgm:t>
    </dgm:pt>
    <dgm:pt modelId="{C6DB9477-A6D4-468F-8DB4-B83F2F038656}" type="sibTrans" cxnId="{8308027D-6F36-4804-80F4-D9CDBC16F264}">
      <dgm:prSet/>
      <dgm:spPr/>
      <dgm:t>
        <a:bodyPr/>
        <a:lstStyle/>
        <a:p>
          <a:endParaRPr lang="en-US"/>
        </a:p>
      </dgm:t>
    </dgm:pt>
    <dgm:pt modelId="{ADA29EA0-7F9A-4BAF-A292-76CC3C1FBE0A}" type="pres">
      <dgm:prSet presAssocID="{FFDC4DB6-6CF1-4D11-9ACD-C9801CA29549}" presName="Name0" presStyleCnt="0">
        <dgm:presLayoutVars>
          <dgm:dir/>
          <dgm:animLvl val="lvl"/>
          <dgm:resizeHandles val="exact"/>
        </dgm:presLayoutVars>
      </dgm:prSet>
      <dgm:spPr/>
    </dgm:pt>
    <dgm:pt modelId="{8BF26628-D2F4-4244-9667-B8B97AF7803B}" type="pres">
      <dgm:prSet presAssocID="{C3A1B69B-3F67-46BF-8025-160147A65A10}" presName="boxAndChildren" presStyleCnt="0"/>
      <dgm:spPr/>
    </dgm:pt>
    <dgm:pt modelId="{2FB9EE71-0952-4D33-878E-FB8933E52AF2}" type="pres">
      <dgm:prSet presAssocID="{C3A1B69B-3F67-46BF-8025-160147A65A10}" presName="parentTextBox" presStyleLbl="node1" presStyleIdx="0" presStyleCnt="2"/>
      <dgm:spPr/>
    </dgm:pt>
    <dgm:pt modelId="{BB17F76E-F19A-40CA-8940-0F315DDD0E27}" type="pres">
      <dgm:prSet presAssocID="{7DF74D9C-7BE7-4BD2-AACD-B39469873649}" presName="sp" presStyleCnt="0"/>
      <dgm:spPr/>
    </dgm:pt>
    <dgm:pt modelId="{133C83CD-A8CE-4F21-9872-F666B773869B}" type="pres">
      <dgm:prSet presAssocID="{261FB413-FDD5-4F5A-8B34-773143453184}" presName="arrowAndChildren" presStyleCnt="0"/>
      <dgm:spPr/>
    </dgm:pt>
    <dgm:pt modelId="{5589F80D-8FF7-4664-80F1-EB995AE9CDBF}" type="pres">
      <dgm:prSet presAssocID="{261FB413-FDD5-4F5A-8B34-773143453184}" presName="parentTextArrow" presStyleLbl="node1" presStyleIdx="0" presStyleCnt="2"/>
      <dgm:spPr/>
    </dgm:pt>
    <dgm:pt modelId="{D887356B-63B3-4774-8C24-75964594D76F}" type="pres">
      <dgm:prSet presAssocID="{261FB413-FDD5-4F5A-8B34-773143453184}" presName="arrow" presStyleLbl="node1" presStyleIdx="1" presStyleCnt="2"/>
      <dgm:spPr/>
    </dgm:pt>
    <dgm:pt modelId="{9601947A-05F2-43D8-909F-D9D5FBF50671}" type="pres">
      <dgm:prSet presAssocID="{261FB413-FDD5-4F5A-8B34-773143453184}" presName="descendantArrow" presStyleCnt="0"/>
      <dgm:spPr/>
    </dgm:pt>
    <dgm:pt modelId="{AB6FD74A-F3D1-465B-BDD6-1260ACC541A1}" type="pres">
      <dgm:prSet presAssocID="{3D150BEC-1847-4DCA-98B1-9608D8D5E448}" presName="childTextArrow" presStyleLbl="fgAccFollowNode1" presStyleIdx="0" presStyleCnt="2">
        <dgm:presLayoutVars>
          <dgm:bulletEnabled val="1"/>
        </dgm:presLayoutVars>
      </dgm:prSet>
      <dgm:spPr/>
    </dgm:pt>
    <dgm:pt modelId="{27F7066A-1BEA-4820-99FD-33FA8959B89A}" type="pres">
      <dgm:prSet presAssocID="{E9C1545E-CA99-4C1F-81C2-72207CE31C6A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97BDDF0D-CF8B-4A45-AAC7-52BAF85F8C07}" type="presOf" srcId="{FFDC4DB6-6CF1-4D11-9ACD-C9801CA29549}" destId="{ADA29EA0-7F9A-4BAF-A292-76CC3C1FBE0A}" srcOrd="0" destOrd="0" presId="urn:microsoft.com/office/officeart/2005/8/layout/process4"/>
    <dgm:cxn modelId="{AF065B11-D953-4EDB-AD30-0DEAD1E0372D}" type="presOf" srcId="{261FB413-FDD5-4F5A-8B34-773143453184}" destId="{D887356B-63B3-4774-8C24-75964594D76F}" srcOrd="1" destOrd="0" presId="urn:microsoft.com/office/officeart/2005/8/layout/process4"/>
    <dgm:cxn modelId="{AFE15217-F1D4-4499-AD16-8AD8AAD99B2B}" type="presOf" srcId="{E9C1545E-CA99-4C1F-81C2-72207CE31C6A}" destId="{27F7066A-1BEA-4820-99FD-33FA8959B89A}" srcOrd="0" destOrd="0" presId="urn:microsoft.com/office/officeart/2005/8/layout/process4"/>
    <dgm:cxn modelId="{441CA526-1005-4B2F-B3CE-73B3A2D493F2}" type="presOf" srcId="{3D150BEC-1847-4DCA-98B1-9608D8D5E448}" destId="{AB6FD74A-F3D1-465B-BDD6-1260ACC541A1}" srcOrd="0" destOrd="0" presId="urn:microsoft.com/office/officeart/2005/8/layout/process4"/>
    <dgm:cxn modelId="{9314626C-4F01-407B-9C95-45A6C59C9639}" srcId="{FFDC4DB6-6CF1-4D11-9ACD-C9801CA29549}" destId="{261FB413-FDD5-4F5A-8B34-773143453184}" srcOrd="0" destOrd="0" parTransId="{9702EDD4-6BC7-4B98-8618-B2F5A4FBC723}" sibTransId="{7DF74D9C-7BE7-4BD2-AACD-B39469873649}"/>
    <dgm:cxn modelId="{8308027D-6F36-4804-80F4-D9CDBC16F264}" srcId="{FFDC4DB6-6CF1-4D11-9ACD-C9801CA29549}" destId="{C3A1B69B-3F67-46BF-8025-160147A65A10}" srcOrd="1" destOrd="0" parTransId="{37FEAE60-1B5A-47D0-8D1B-4B62A8768E62}" sibTransId="{C6DB9477-A6D4-468F-8DB4-B83F2F038656}"/>
    <dgm:cxn modelId="{CCDD048A-4F16-4021-8F2B-E32F4FD9F92A}" srcId="{261FB413-FDD5-4F5A-8B34-773143453184}" destId="{E9C1545E-CA99-4C1F-81C2-72207CE31C6A}" srcOrd="1" destOrd="0" parTransId="{2BD842F6-7EBC-42E1-979E-E3AAF5576DB7}" sibTransId="{FEFBA494-1385-42E8-8383-62F7B3662764}"/>
    <dgm:cxn modelId="{EC88CDC6-C5CF-4C77-8633-A104CB7B2718}" srcId="{261FB413-FDD5-4F5A-8B34-773143453184}" destId="{3D150BEC-1847-4DCA-98B1-9608D8D5E448}" srcOrd="0" destOrd="0" parTransId="{56E0C6FA-DA6C-43BD-9CD0-C2CCCAC11A14}" sibTransId="{A79A1256-0D51-465B-84D2-AB24EF54319F}"/>
    <dgm:cxn modelId="{69B4CFF9-0CD3-4EAC-AAED-2856794E4F54}" type="presOf" srcId="{C3A1B69B-3F67-46BF-8025-160147A65A10}" destId="{2FB9EE71-0952-4D33-878E-FB8933E52AF2}" srcOrd="0" destOrd="0" presId="urn:microsoft.com/office/officeart/2005/8/layout/process4"/>
    <dgm:cxn modelId="{237F0EFE-3C29-48ED-BC2D-811CA3C08F10}" type="presOf" srcId="{261FB413-FDD5-4F5A-8B34-773143453184}" destId="{5589F80D-8FF7-4664-80F1-EB995AE9CDBF}" srcOrd="0" destOrd="0" presId="urn:microsoft.com/office/officeart/2005/8/layout/process4"/>
    <dgm:cxn modelId="{D6922795-2F1E-4D51-8E7C-9E855D2C3A82}" type="presParOf" srcId="{ADA29EA0-7F9A-4BAF-A292-76CC3C1FBE0A}" destId="{8BF26628-D2F4-4244-9667-B8B97AF7803B}" srcOrd="0" destOrd="0" presId="urn:microsoft.com/office/officeart/2005/8/layout/process4"/>
    <dgm:cxn modelId="{E678F6E1-4F32-430A-B1A9-35139123666D}" type="presParOf" srcId="{8BF26628-D2F4-4244-9667-B8B97AF7803B}" destId="{2FB9EE71-0952-4D33-878E-FB8933E52AF2}" srcOrd="0" destOrd="0" presId="urn:microsoft.com/office/officeart/2005/8/layout/process4"/>
    <dgm:cxn modelId="{5625A220-0E84-4FA0-BB4A-0B2E6108507C}" type="presParOf" srcId="{ADA29EA0-7F9A-4BAF-A292-76CC3C1FBE0A}" destId="{BB17F76E-F19A-40CA-8940-0F315DDD0E27}" srcOrd="1" destOrd="0" presId="urn:microsoft.com/office/officeart/2005/8/layout/process4"/>
    <dgm:cxn modelId="{4A2F77AC-6173-48A5-BC49-4A157CC8C23E}" type="presParOf" srcId="{ADA29EA0-7F9A-4BAF-A292-76CC3C1FBE0A}" destId="{133C83CD-A8CE-4F21-9872-F666B773869B}" srcOrd="2" destOrd="0" presId="urn:microsoft.com/office/officeart/2005/8/layout/process4"/>
    <dgm:cxn modelId="{ACA5DCD9-3828-410C-BC3D-BC416F76FFDE}" type="presParOf" srcId="{133C83CD-A8CE-4F21-9872-F666B773869B}" destId="{5589F80D-8FF7-4664-80F1-EB995AE9CDBF}" srcOrd="0" destOrd="0" presId="urn:microsoft.com/office/officeart/2005/8/layout/process4"/>
    <dgm:cxn modelId="{4DDE0669-1C44-44C3-A97C-7C00D5CD8C09}" type="presParOf" srcId="{133C83CD-A8CE-4F21-9872-F666B773869B}" destId="{D887356B-63B3-4774-8C24-75964594D76F}" srcOrd="1" destOrd="0" presId="urn:microsoft.com/office/officeart/2005/8/layout/process4"/>
    <dgm:cxn modelId="{A85AC9DA-E610-435B-9875-A3A5DC91C3AD}" type="presParOf" srcId="{133C83CD-A8CE-4F21-9872-F666B773869B}" destId="{9601947A-05F2-43D8-909F-D9D5FBF50671}" srcOrd="2" destOrd="0" presId="urn:microsoft.com/office/officeart/2005/8/layout/process4"/>
    <dgm:cxn modelId="{4EF4A713-55BF-4403-AC8E-7E3E10A4E4B0}" type="presParOf" srcId="{9601947A-05F2-43D8-909F-D9D5FBF50671}" destId="{AB6FD74A-F3D1-465B-BDD6-1260ACC541A1}" srcOrd="0" destOrd="0" presId="urn:microsoft.com/office/officeart/2005/8/layout/process4"/>
    <dgm:cxn modelId="{E0011FA1-9566-4201-AE08-5325A8B63878}" type="presParOf" srcId="{9601947A-05F2-43D8-909F-D9D5FBF50671}" destId="{27F7066A-1BEA-4820-99FD-33FA8959B89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9EE71-0952-4D33-878E-FB8933E52AF2}">
      <dsp:nvSpPr>
        <dsp:cNvPr id="0" name=""/>
        <dsp:cNvSpPr/>
      </dsp:nvSpPr>
      <dsp:spPr>
        <a:xfrm>
          <a:off x="0" y="3157015"/>
          <a:ext cx="5906181" cy="2071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you attend conference, all POSSESS members are required to attend the Business Meeting</a:t>
          </a:r>
        </a:p>
      </dsp:txBody>
      <dsp:txXfrm>
        <a:off x="0" y="3157015"/>
        <a:ext cx="5906181" cy="2071343"/>
      </dsp:txXfrm>
    </dsp:sp>
    <dsp:sp modelId="{D887356B-63B3-4774-8C24-75964594D76F}">
      <dsp:nvSpPr>
        <dsp:cNvPr id="0" name=""/>
        <dsp:cNvSpPr/>
      </dsp:nvSpPr>
      <dsp:spPr>
        <a:xfrm rot="10800000">
          <a:off x="0" y="2358"/>
          <a:ext cx="5906181" cy="3185726"/>
        </a:xfrm>
        <a:prstGeom prst="upArrowCallou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These are scheduled and done 2x per year at the fall and spring conferences!  </a:t>
          </a:r>
        </a:p>
      </dsp:txBody>
      <dsp:txXfrm rot="-10800000">
        <a:off x="0" y="2358"/>
        <a:ext cx="5906181" cy="1118190"/>
      </dsp:txXfrm>
    </dsp:sp>
    <dsp:sp modelId="{AB6FD74A-F3D1-465B-BDD6-1260ACC541A1}">
      <dsp:nvSpPr>
        <dsp:cNvPr id="0" name=""/>
        <dsp:cNvSpPr/>
      </dsp:nvSpPr>
      <dsp:spPr>
        <a:xfrm>
          <a:off x="0" y="1120548"/>
          <a:ext cx="2953090" cy="95253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Typically scheduled for the afternoon of the 1</a:t>
          </a:r>
          <a:r>
            <a:rPr lang="en-US" sz="1900" kern="1200" baseline="30000"/>
            <a:t>st</a:t>
          </a:r>
          <a:r>
            <a:rPr lang="en-US" sz="1900" kern="1200"/>
            <a:t> day of conference</a:t>
          </a:r>
        </a:p>
      </dsp:txBody>
      <dsp:txXfrm>
        <a:off x="0" y="1120548"/>
        <a:ext cx="2953090" cy="952532"/>
      </dsp:txXfrm>
    </dsp:sp>
    <dsp:sp modelId="{27F7066A-1BEA-4820-99FD-33FA8959B89A}">
      <dsp:nvSpPr>
        <dsp:cNvPr id="0" name=""/>
        <dsp:cNvSpPr/>
      </dsp:nvSpPr>
      <dsp:spPr>
        <a:xfrm>
          <a:off x="2953090" y="1120548"/>
          <a:ext cx="2953090" cy="952532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Always in person</a:t>
          </a:r>
        </a:p>
      </dsp:txBody>
      <dsp:txXfrm>
        <a:off x="2953090" y="1120548"/>
        <a:ext cx="2953090" cy="952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73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9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615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868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984859-750B-4900-BB91-10F584F27B8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yxtruth.com/silhouette-dancing-peopl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unshine-pn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icon-notes-202418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5659-money-bag-clipa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introtosociology/chapter/types-of-government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businesscommunicationmgrs/chapter/group-communication-network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j.shier@dss.virginia.gov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e/email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264C-37C4-195F-61A1-F49B0D9D1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POSSESS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29C44-8D96-74C1-EE6E-0F63D0178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6" y="3928188"/>
            <a:ext cx="9070848" cy="447869"/>
          </a:xfrm>
        </p:spPr>
        <p:txBody>
          <a:bodyPr/>
          <a:lstStyle/>
          <a:p>
            <a:r>
              <a:rPr lang="en-US" dirty="0"/>
              <a:t>Partnership of Office Services Support Employees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124595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305E-8740-D246-3C15-6D21D6AE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8FEC8-7ED6-F157-BA29-4A805AD510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vice president in setting up workshop for conference including presenters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president in setting up trainings for regular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at conference, work at state registration table and other set-up activities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is responsible for written reports for all meetings &amp; setting up meeting schedule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59753-5886-9227-79B1-15FD954532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Dhaniella Wijaya-Munoz , Chair</a:t>
            </a:r>
          </a:p>
          <a:p>
            <a:r>
              <a:rPr lang="en-US" dirty="0"/>
              <a:t>Jenifer Schier, Piedmont </a:t>
            </a:r>
          </a:p>
          <a:p>
            <a:r>
              <a:rPr lang="en-US" dirty="0"/>
              <a:t>Janet Briscoe, Northern</a:t>
            </a:r>
          </a:p>
          <a:p>
            <a:r>
              <a:rPr lang="en-US" dirty="0"/>
              <a:t>Selina Morgan-Piedmont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C07B6-D989-D329-FAF1-85D736CA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549" y="5852160"/>
            <a:ext cx="637696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0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90F2-804D-7A5B-9AA3-1C4E6ABE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D0B7-FF61-1FFA-0715-A7B341051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webmaster in maintaining website information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other state committees to promote and inform membership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monthly </a:t>
            </a:r>
            <a:r>
              <a:rPr lang="en-US" sz="1800" cap="smal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itocs</a:t>
            </a: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meetings or other state meetings &amp; distribute monthly written report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reports for all meetings &amp; setting up committee meeting schedule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321ED-C7CA-8A3A-272C-1BDC0F6E63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Ann-Marie Giannini, Chair</a:t>
            </a:r>
          </a:p>
          <a:p>
            <a:r>
              <a:rPr lang="en-US" dirty="0"/>
              <a:t>Paula Franklin, Central</a:t>
            </a:r>
          </a:p>
          <a:p>
            <a:r>
              <a:rPr lang="en-US" dirty="0"/>
              <a:t>Christy Little, Eastern</a:t>
            </a:r>
          </a:p>
        </p:txBody>
      </p:sp>
      <p:pic>
        <p:nvPicPr>
          <p:cNvPr id="6" name="Picture 5" descr="Colorful network cables">
            <a:extLst>
              <a:ext uri="{FF2B5EF4-FFF2-40B4-BE49-F238E27FC236}">
                <a16:creationId xmlns:a16="http://schemas.microsoft.com/office/drawing/2014/main" id="{57861CDF-BBD2-37F6-0641-100824BF9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39" y="4445050"/>
            <a:ext cx="2785514" cy="1859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9BFFCD-1D7E-B941-B656-8E166AE9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247" y="5852160"/>
            <a:ext cx="637087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4466-0FC1-5510-435A-CD778A0A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96761-7875-C508-1DFF-413822B73B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networking and positive work relationships among membership thru networking and chat groups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the technology committee to have presence on website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in-person networking activities or opportunities at conferences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 for all meetings &amp; setting up meeting schedule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30B5C-23E8-A2DA-FCCA-3FC7C3879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1280" y="1861042"/>
            <a:ext cx="4754880" cy="1874520"/>
          </a:xfrm>
        </p:spPr>
        <p:txBody>
          <a:bodyPr>
            <a:normAutofit/>
          </a:bodyPr>
          <a:lstStyle/>
          <a:p>
            <a:r>
              <a:rPr lang="en-US" dirty="0"/>
              <a:t>Janet Briscoe, Chair</a:t>
            </a:r>
          </a:p>
          <a:p>
            <a:r>
              <a:rPr lang="en-US" dirty="0"/>
              <a:t>Susan Steele, Northern</a:t>
            </a:r>
          </a:p>
          <a:p>
            <a:r>
              <a:rPr lang="en-US" dirty="0"/>
              <a:t>Eleen Field, Central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8BCD3F63-308E-6F83-CE9D-C9DE7FBE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0320" y="3348466"/>
            <a:ext cx="4876800" cy="2648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F264C-ED50-2A00-7BF0-5CD7FB98F27D}"/>
              </a:ext>
            </a:extLst>
          </p:cNvPr>
          <p:cNvSpPr txBox="1"/>
          <p:nvPr/>
        </p:nvSpPr>
        <p:spPr>
          <a:xfrm>
            <a:off x="3356070" y="5997178"/>
            <a:ext cx="631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committee needs more members…. </a:t>
            </a:r>
          </a:p>
        </p:txBody>
      </p:sp>
    </p:spTree>
    <p:extLst>
      <p:ext uri="{BB962C8B-B14F-4D97-AF65-F5344CB8AC3E}">
        <p14:creationId xmlns:p14="http://schemas.microsoft.com/office/powerpoint/2010/main" val="240714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7F43-E8D1-CE24-784A-2E534B98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Sunshine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6E42-8517-5CF2-9EC0-D8897C160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listing of membership information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out monthly birthday cards to membership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out anniversary cards for every 5 year increment to membership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the technology committee to have presence on website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reports for all meetings &amp; set up committee meeting schedule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9948D-0B32-9462-535A-8B272E6FA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15286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Melissia Hill, Chair</a:t>
            </a:r>
          </a:p>
          <a:p>
            <a:r>
              <a:rPr lang="en-US" dirty="0"/>
              <a:t>Heather Dalton, Central</a:t>
            </a:r>
          </a:p>
          <a:p>
            <a:r>
              <a:rPr lang="en-US" dirty="0"/>
              <a:t>Teresa King, Central</a:t>
            </a:r>
          </a:p>
          <a:p>
            <a:endParaRPr lang="en-US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CC60E458-06C4-F152-B8D4-E786057FE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3501" y="3977640"/>
            <a:ext cx="2133604" cy="2133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9354B-C608-8BB2-2188-E117DA824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922" y="5852160"/>
            <a:ext cx="637696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9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4C98-1D2F-58EC-3CAF-1FC722F6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BAFD-EDBC-CF00-5951-2577E7BFDB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and create promotional materials to meet the goal of increasing membership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 promotional materials to members and all state localities to increase organization’s awareness and reputation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 with the technology committee to have presence on website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reports for all meetings &amp; setting up committee meeting schedule.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5B70A-6403-9079-F1D7-A9965D556C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Chris Edwards, Chair</a:t>
            </a:r>
          </a:p>
          <a:p>
            <a:r>
              <a:rPr lang="en-US" dirty="0"/>
              <a:t>Ann May, Central</a:t>
            </a:r>
          </a:p>
          <a:p>
            <a:r>
              <a:rPr lang="en-US" dirty="0"/>
              <a:t>Sharrone Turner, Piedmont</a:t>
            </a:r>
          </a:p>
          <a:p>
            <a:r>
              <a:rPr lang="en-US" dirty="0"/>
              <a:t>Kristal Smith, Central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4928F90-40BE-A39F-CE06-49CEAA7F5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3085" y="4244828"/>
            <a:ext cx="2136415" cy="20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3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0D3C-AF45-3501-A55A-66D5710F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2C853-C219-4054-3926-FBC652E88E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and distribute information to membership committee activities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at conference, work state fundraising table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success &amp; income generated from fundraising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reports for all meetings timely &amp; setting up committee meeting schedule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34F66-EA35-FB6E-9E66-2C0F5CE6D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202893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Melissia Hill, Chair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Sabrina Jones-Burke, Eastern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Christy Little, Eastern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566A27B-1782-6118-4011-AE32FCCFD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1977" y="3602623"/>
            <a:ext cx="2235435" cy="2848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9C314-F53D-7B0B-C81A-2101FC65E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195" y="5852160"/>
            <a:ext cx="637696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46EC-D7FB-7350-6E6A-2C7EE3F7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C69C3-838C-C28C-61A8-777C92E45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118354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Individuals on this committee starting in January who are not running for any position on the Executive Board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2F714F-DE04-686B-0D48-16B283614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438"/>
            <a:ext cx="4754563" cy="3748087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canvas the membership for nominations and confirm nominees’ acceptance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ballots of nominee’s information for membership to vote for all state officer positions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election/voting, count votes, and give results at spring conference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tasks as assigned to support the </a:t>
            </a: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A picture containing icon&#10;&#10;AI-generated content may be incorrect.">
            <a:extLst>
              <a:ext uri="{FF2B5EF4-FFF2-40B4-BE49-F238E27FC236}">
                <a16:creationId xmlns:a16="http://schemas.microsoft.com/office/drawing/2014/main" id="{DE32770B-5C89-FBCC-FE7A-FB8291E7E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92169" y="3855830"/>
            <a:ext cx="2666125" cy="22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7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F732C-D84A-A7A8-2796-CCC6A9F5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Networking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73637-369C-CEB0-0D3D-2822E542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36" y="1826803"/>
            <a:ext cx="301778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4604-7559-3E7D-AA04-8EC0DD3D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56A1-295C-1A01-30AC-F9C195170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BC67B-E41C-113A-316C-277257A040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Customer Service</a:t>
            </a:r>
          </a:p>
          <a:p>
            <a:pPr lvl="1"/>
            <a:r>
              <a:rPr lang="en-US" dirty="0"/>
              <a:t>Anyone who interacts with clients or staff including front desk or phone responsibilities</a:t>
            </a:r>
          </a:p>
          <a:p>
            <a:r>
              <a:rPr lang="en-US" dirty="0"/>
              <a:t>Finance/Security/IT</a:t>
            </a:r>
          </a:p>
          <a:p>
            <a:pPr lvl="1"/>
            <a:r>
              <a:rPr lang="en-US" dirty="0"/>
              <a:t>Anyone who does LASER, fraud, account receivables, budget, etc. </a:t>
            </a:r>
          </a:p>
          <a:p>
            <a:pPr lvl="1"/>
            <a:r>
              <a:rPr lang="en-US" dirty="0"/>
              <a:t>Security Officers and sets up account/IT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EBT </a:t>
            </a:r>
          </a:p>
          <a:p>
            <a:pPr lvl="1"/>
            <a:r>
              <a:rPr lang="en-US" dirty="0"/>
              <a:t>Anyone who issues, trains, reporting in EBT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BECFA-3AEC-A85C-1F0F-0AC9DB4DB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Upcoming 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E7F90-C714-826F-7DC4-9DA108DE4F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Customer Service- 9/26 @ 10AM-11AM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Finance- 9/24 @ 11AM-12PM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EBT- 9/29 @ 2:30PM-3:30PM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274D8-6FC5-BD05-702B-98032340A301}"/>
              </a:ext>
            </a:extLst>
          </p:cNvPr>
          <p:cNvSpPr txBox="1"/>
          <p:nvPr/>
        </p:nvSpPr>
        <p:spPr>
          <a:xfrm>
            <a:off x="1199072" y="6029864"/>
            <a:ext cx="978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ALL MEMBERS ATTENDING SHOULD HAVE CAMERA ON FOR MEETINGS</a:t>
            </a:r>
          </a:p>
        </p:txBody>
      </p:sp>
    </p:spTree>
    <p:extLst>
      <p:ext uri="{BB962C8B-B14F-4D97-AF65-F5344CB8AC3E}">
        <p14:creationId xmlns:p14="http://schemas.microsoft.com/office/powerpoint/2010/main" val="429082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5E4B-27E0-EB66-D889-5F24AF9E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908B-BB21-524B-D79A-ED7826674F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Application Screeners</a:t>
            </a:r>
          </a:p>
          <a:p>
            <a:pPr lvl="1"/>
            <a:r>
              <a:rPr lang="en-US" dirty="0"/>
              <a:t>Anyone who assists with the eligibility application process</a:t>
            </a:r>
          </a:p>
          <a:p>
            <a:endParaRPr lang="en-US" dirty="0"/>
          </a:p>
          <a:p>
            <a:pPr lvl="1"/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Supervisors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Anyone who is currently a supervisor or wants to be one in the future.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29371-380C-2FBC-4709-DD42458CF3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Screeners- 9/26 @ 2PM-3PM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/>
              <a:t>Supervisors-9/30 @ 10AM-11AM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5FB13-D36D-5244-0FF9-256F1119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447267"/>
            <a:ext cx="97788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DEFDA-0FCF-6F39-1083-7C0449A3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Meet The Board of Directors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D701ED-3502-87B8-AAC2-B4A4C82DA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331" y="1920080"/>
            <a:ext cx="3017840" cy="30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8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303ADCDA-D30F-96EF-6CFF-96E77739A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7497" y="2385359"/>
            <a:ext cx="6880072" cy="19264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BD239-C6F6-4827-37C7-C4BC93CA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Networking Group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53E69-76FB-E929-5584-6421960EA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337" y="2184036"/>
            <a:ext cx="2888439" cy="386963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 dirty="0"/>
              <a:t>Only for POSSESS members only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 dirty="0"/>
              <a:t>Invites are sent out for MS Teams-all virtual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 dirty="0"/>
              <a:t>Meetings will be scheduled quarterly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 dirty="0"/>
              <a:t>Individuals SHOULD email topics of discussion to contact person from networking group to formulate an agenda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 dirty="0"/>
              <a:t>Will vary in length, but maximum an hour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912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C39A-49EE-17D4-B54C-FFD52ECC1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F4766-37DF-73A3-EDC9-F16B34969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1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0586-9472-9921-6454-1B3C701A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FA971-9CD8-D4FC-B7A9-F5D6E0F0A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014194"/>
            <a:ext cx="4961836" cy="3942104"/>
          </a:xfrm>
        </p:spPr>
        <p:txBody>
          <a:bodyPr>
            <a:normAutofit/>
          </a:bodyPr>
          <a:lstStyle/>
          <a:p>
            <a:r>
              <a:rPr lang="en-US" b="1" dirty="0"/>
              <a:t>President:  Janet Briscoe </a:t>
            </a:r>
          </a:p>
          <a:p>
            <a:pPr lvl="1"/>
            <a:r>
              <a:rPr lang="en-US" sz="1400" dirty="0"/>
              <a:t>Locality/FIPS:  Frederick County/069</a:t>
            </a:r>
          </a:p>
          <a:p>
            <a:pPr lvl="1"/>
            <a:r>
              <a:rPr lang="en-US" sz="1400" dirty="0"/>
              <a:t>Region:  Northern</a:t>
            </a:r>
          </a:p>
          <a:p>
            <a:pPr lvl="1"/>
            <a:r>
              <a:rPr lang="en-US" sz="1400" b="1" dirty="0">
                <a:solidFill>
                  <a:srgbClr val="00B0F0"/>
                </a:solidFill>
              </a:rPr>
              <a:t>Email:  janet.briscoe@fcva.us</a:t>
            </a:r>
          </a:p>
          <a:p>
            <a:pPr lvl="1"/>
            <a:r>
              <a:rPr lang="en-US" sz="1400" dirty="0"/>
              <a:t>Phone:  (540)665-5688 x. 107</a:t>
            </a:r>
          </a:p>
          <a:p>
            <a:endParaRPr lang="en-US" dirty="0"/>
          </a:p>
          <a:p>
            <a:r>
              <a:rPr lang="en-US" b="1" dirty="0"/>
              <a:t>Treasurer:  Ann May  </a:t>
            </a:r>
          </a:p>
          <a:p>
            <a:pPr lvl="1"/>
            <a:r>
              <a:rPr lang="en-US" sz="1400" dirty="0"/>
              <a:t>Locality/FIPS:  Fluvanna DSS/065</a:t>
            </a:r>
          </a:p>
          <a:p>
            <a:pPr lvl="1"/>
            <a:r>
              <a:rPr lang="en-US" sz="1400" dirty="0"/>
              <a:t>Region:  Central</a:t>
            </a:r>
          </a:p>
          <a:p>
            <a:pPr lvl="1"/>
            <a:r>
              <a:rPr lang="en-US" sz="1400" b="1" dirty="0">
                <a:solidFill>
                  <a:srgbClr val="00B0F0"/>
                </a:solidFill>
              </a:rPr>
              <a:t>Email: ann.may@dss.virginia.gov</a:t>
            </a:r>
          </a:p>
          <a:p>
            <a:pPr lvl="1"/>
            <a:r>
              <a:rPr lang="en-US" sz="1400" dirty="0"/>
              <a:t>Phone: (</a:t>
            </a: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434)842-8221</a:t>
            </a:r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64D91-D32E-A987-BB43-2067B1565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8325" y="2014194"/>
            <a:ext cx="5486400" cy="3942787"/>
          </a:xfrm>
        </p:spPr>
        <p:txBody>
          <a:bodyPr>
            <a:normAutofit/>
          </a:bodyPr>
          <a:lstStyle/>
          <a:p>
            <a:r>
              <a:rPr lang="en-US" b="1" dirty="0"/>
              <a:t>Vice President:  Dhaniella Wijaya Munoz</a:t>
            </a:r>
          </a:p>
          <a:p>
            <a:pPr lvl="1"/>
            <a:r>
              <a:rPr lang="en-US" sz="1400" dirty="0"/>
              <a:t>Locality:  James City County DSS/095</a:t>
            </a:r>
          </a:p>
          <a:p>
            <a:pPr lvl="1"/>
            <a:r>
              <a:rPr lang="en-US" sz="1400" dirty="0"/>
              <a:t>Region: Eastern</a:t>
            </a:r>
          </a:p>
          <a:p>
            <a:pPr lvl="1"/>
            <a:r>
              <a:rPr lang="en-US" sz="1400" b="1" dirty="0">
                <a:solidFill>
                  <a:srgbClr val="00B0F0"/>
                </a:solidFill>
              </a:rPr>
              <a:t>Email:  dhaniella.wijayamunoz@jamescitycountyva.gov</a:t>
            </a:r>
          </a:p>
          <a:p>
            <a:pPr lvl="1"/>
            <a:r>
              <a:rPr lang="en-US" sz="1400" dirty="0"/>
              <a:t>Phone:  (757)259-3130</a:t>
            </a:r>
          </a:p>
          <a:p>
            <a:pPr lvl="1"/>
            <a:endParaRPr lang="en-US" dirty="0"/>
          </a:p>
          <a:p>
            <a:r>
              <a:rPr lang="en-US" b="1" dirty="0"/>
              <a:t>Secretary: Chris Edwards</a:t>
            </a:r>
          </a:p>
          <a:p>
            <a:pPr lvl="1"/>
            <a:r>
              <a:rPr lang="en-US" sz="1400" dirty="0"/>
              <a:t>Locality:  Scott/169 </a:t>
            </a:r>
          </a:p>
          <a:p>
            <a:pPr lvl="1"/>
            <a:r>
              <a:rPr lang="en-US" sz="1400" dirty="0"/>
              <a:t>Region: Western</a:t>
            </a:r>
          </a:p>
          <a:p>
            <a:pPr lvl="1"/>
            <a:r>
              <a:rPr lang="en-US" sz="1400" b="1" dirty="0">
                <a:solidFill>
                  <a:srgbClr val="00B0F0"/>
                </a:solidFill>
              </a:rPr>
              <a:t>Email: christopher.edwards@dss.virginia.gov</a:t>
            </a:r>
          </a:p>
          <a:p>
            <a:pPr lvl="1"/>
            <a:r>
              <a:rPr lang="en-US" sz="1400" dirty="0"/>
              <a:t>Phone:  (276)386-4038</a:t>
            </a:r>
          </a:p>
        </p:txBody>
      </p:sp>
    </p:spTree>
    <p:extLst>
      <p:ext uri="{BB962C8B-B14F-4D97-AF65-F5344CB8AC3E}">
        <p14:creationId xmlns:p14="http://schemas.microsoft.com/office/powerpoint/2010/main" val="161792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8ED8-9F92-9D2C-DEBB-FD55C5F3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Reps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CC0AF-9BF0-7BB8-4510-A954524F3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014194"/>
            <a:ext cx="4754880" cy="30108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Eastern Region: </a:t>
            </a:r>
          </a:p>
          <a:p>
            <a:pPr lvl="1"/>
            <a:r>
              <a:rPr lang="en-US" dirty="0"/>
              <a:t>Melissia Hill – Sussex/183 </a:t>
            </a:r>
          </a:p>
          <a:p>
            <a:pPr lvl="2"/>
            <a:r>
              <a:rPr lang="en-US" b="1" dirty="0"/>
              <a:t>Email: </a:t>
            </a:r>
            <a:r>
              <a:rPr lang="en-US" b="1" dirty="0">
                <a:solidFill>
                  <a:srgbClr val="00B0F0"/>
                </a:solidFill>
              </a:rPr>
              <a:t>melissia.hill183@dss.virginia.gov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/>
              <a:t>Christy Little- Isle of Wight/093</a:t>
            </a:r>
          </a:p>
          <a:p>
            <a:pPr lvl="2"/>
            <a:r>
              <a:rPr lang="en-US" b="1" dirty="0"/>
              <a:t>Email: </a:t>
            </a:r>
            <a:r>
              <a:rPr lang="en-US" b="1" dirty="0">
                <a:solidFill>
                  <a:srgbClr val="00B0F0"/>
                </a:solidFill>
              </a:rPr>
              <a:t>christy.little@iowdss.com</a:t>
            </a:r>
          </a:p>
          <a:p>
            <a:pPr lvl="1"/>
            <a:endParaRPr lang="en-US" b="1" dirty="0">
              <a:solidFill>
                <a:srgbClr val="00B0F0"/>
              </a:solidFill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64D7A-7CE7-A1AC-5F49-6E3E9CC9B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368" y="2014194"/>
            <a:ext cx="4918214" cy="29017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Northern Region: </a:t>
            </a:r>
          </a:p>
          <a:p>
            <a:pPr lvl="1"/>
            <a:r>
              <a:rPr lang="en-US" dirty="0"/>
              <a:t>Desiree Agustin-Spotsylvania/177</a:t>
            </a:r>
          </a:p>
          <a:p>
            <a:pPr lvl="2"/>
            <a:r>
              <a:rPr lang="en-US" b="1" dirty="0"/>
              <a:t>Email: </a:t>
            </a:r>
            <a:r>
              <a:rPr lang="en-US" b="1" dirty="0">
                <a:solidFill>
                  <a:srgbClr val="00B0F0"/>
                </a:solidFill>
              </a:rPr>
              <a:t>desiree.agustin@dss.virginia.gov</a:t>
            </a:r>
          </a:p>
          <a:p>
            <a:r>
              <a:rPr lang="en-US" b="1" dirty="0">
                <a:solidFill>
                  <a:srgbClr val="00B0F0"/>
                </a:solidFill>
              </a:rPr>
              <a:t>Piedmont Region: </a:t>
            </a:r>
          </a:p>
          <a:p>
            <a:pPr lvl="1"/>
            <a:r>
              <a:rPr lang="en-US" dirty="0"/>
              <a:t>Jenifer Schier-Campbell County/031</a:t>
            </a:r>
          </a:p>
          <a:p>
            <a:pPr lvl="2"/>
            <a:r>
              <a:rPr lang="en-US" b="1" dirty="0"/>
              <a:t>Email: </a:t>
            </a:r>
            <a:r>
              <a:rPr lang="en-US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j.shier@dss.virginia.gov</a:t>
            </a:r>
            <a:endParaRPr lang="en-US" b="1" dirty="0">
              <a:solidFill>
                <a:srgbClr val="00B0F0"/>
              </a:solidFill>
            </a:endParaRPr>
          </a:p>
          <a:p>
            <a:pPr lvl="1"/>
            <a:r>
              <a:rPr lang="en-US" dirty="0"/>
              <a:t>Sharrone Turner- Roanoke County/161</a:t>
            </a:r>
          </a:p>
          <a:p>
            <a:pPr lvl="2"/>
            <a:r>
              <a:rPr lang="en-US" b="1" dirty="0"/>
              <a:t>Email: </a:t>
            </a:r>
            <a:r>
              <a:rPr lang="en-US" b="1" dirty="0">
                <a:solidFill>
                  <a:srgbClr val="00B0F0"/>
                </a:solidFill>
              </a:rPr>
              <a:t>snturner@roanokecountyva.gov</a:t>
            </a:r>
          </a:p>
          <a:p>
            <a:pPr lvl="2"/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3217E-EB75-D6E5-6B0C-CDEF3BC6B099}"/>
              </a:ext>
            </a:extLst>
          </p:cNvPr>
          <p:cNvSpPr txBox="1"/>
          <p:nvPr/>
        </p:nvSpPr>
        <p:spPr>
          <a:xfrm>
            <a:off x="423994" y="4650472"/>
            <a:ext cx="7892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Still Looking For the Following to Complete the Board of Directors…..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70C0"/>
                </a:solidFill>
              </a:rPr>
              <a:t>1 Northern Rep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70C0"/>
                </a:solidFill>
              </a:rPr>
              <a:t>2 Central Reps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70C0"/>
                </a:solidFill>
              </a:rPr>
              <a:t>2 Western Rep</a:t>
            </a:r>
          </a:p>
          <a:p>
            <a:endParaRPr lang="en-US" dirty="0"/>
          </a:p>
        </p:txBody>
      </p:sp>
      <p:pic>
        <p:nvPicPr>
          <p:cNvPr id="9" name="Picture 8" descr="Stick figure families holding hands">
            <a:extLst>
              <a:ext uri="{FF2B5EF4-FFF2-40B4-BE49-F238E27FC236}">
                <a16:creationId xmlns:a16="http://schemas.microsoft.com/office/drawing/2014/main" id="{7A0CCD12-FF34-ED72-0CA1-E79862CFB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29" y="4571999"/>
            <a:ext cx="2913077" cy="19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F6FC-34A5-F178-1AEA-CD99C544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Webmaster &amp; Parliamentarian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69F7-30BB-7034-F9C0-87891D7E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503159" cy="3931920"/>
          </a:xfrm>
        </p:spPr>
        <p:txBody>
          <a:bodyPr/>
          <a:lstStyle/>
          <a:p>
            <a:r>
              <a:rPr lang="en-US" dirty="0"/>
              <a:t>Anne-Maire Giannini</a:t>
            </a:r>
          </a:p>
          <a:p>
            <a:pPr lvl="1"/>
            <a:r>
              <a:rPr lang="en-US" dirty="0"/>
              <a:t>Region: Northern </a:t>
            </a:r>
          </a:p>
          <a:p>
            <a:pPr lvl="1"/>
            <a:r>
              <a:rPr lang="en-US" dirty="0"/>
              <a:t>Locality/FIPS:  Northern Regional Office</a:t>
            </a:r>
          </a:p>
          <a:p>
            <a:pPr lvl="1"/>
            <a:r>
              <a:rPr lang="en-US" b="1" dirty="0"/>
              <a:t>Emails:  </a:t>
            </a:r>
            <a:r>
              <a:rPr lang="en-US" b="1" dirty="0">
                <a:solidFill>
                  <a:srgbClr val="00B0F0"/>
                </a:solidFill>
              </a:rPr>
              <a:t>annmarie.giannini@dss.virginia.gov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a look……</a:t>
            </a:r>
          </a:p>
          <a:p>
            <a:pPr marL="0" indent="0">
              <a:buNone/>
            </a:pPr>
            <a:r>
              <a:rPr lang="en-US" dirty="0"/>
              <a:t>                         POSSESS Website:  https://vapossess.org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Send ideas, suggestions, changes or questions for her to take a look at to see if it is possible!  </a:t>
            </a:r>
          </a:p>
        </p:txBody>
      </p:sp>
      <p:pic>
        <p:nvPicPr>
          <p:cNvPr id="5" name="Picture 4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BF0484E9-71C4-5382-7A4E-E9EFA0DB4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8378" y="1715841"/>
            <a:ext cx="3840410" cy="25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F732C-D84A-A7A8-2796-CCC6A9F5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Membership Meeting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73637-369C-CEB0-0D3D-2822E542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36" y="1826803"/>
            <a:ext cx="301778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3B45-E28D-CAB8-655D-DF724D9A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Membership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19C-609C-0D38-82CA-EEF82EA5D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Mark your calendar…..meeting dates for the year: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December 18</a:t>
            </a:r>
            <a:r>
              <a:rPr lang="en-US" b="1" baseline="30000" dirty="0"/>
              <a:t>th</a:t>
            </a:r>
            <a:r>
              <a:rPr lang="en-US" b="1" dirty="0"/>
              <a:t> @ 2PM-4PM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March 19th @ 10AM-12PM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June 18</a:t>
            </a:r>
            <a:r>
              <a:rPr lang="en-US" b="1" baseline="30000" dirty="0"/>
              <a:t>th</a:t>
            </a:r>
            <a:r>
              <a:rPr lang="en-US" b="1" dirty="0"/>
              <a:t>  @ 10AM-12PM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All membership meetings are virtual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Each meeting will typically contain a training for membership, committee reports, announcements and chance to ask questions to members for assistance in areas needed.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Attendance at membership meetings meet training funds scholarship for conference! </a:t>
            </a:r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7C9A5DD7-0722-F283-FC19-81C523A8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96" y="1726163"/>
            <a:ext cx="2781804" cy="18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9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CC503-1095-AD24-A1E3-9DB3B1E2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Business Meetings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BD008C-037C-53E1-06D0-CCBE5E57C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82290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16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F732C-D84A-A7A8-2796-CCC6A9F5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Committees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73637-369C-CEB0-0D3D-2822E542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36" y="1826803"/>
            <a:ext cx="301778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9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206</TotalTime>
  <Words>1101</Words>
  <Application>Microsoft Office PowerPoint</Application>
  <PresentationFormat>Widescreen</PresentationFormat>
  <Paragraphs>205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Calibri</vt:lpstr>
      <vt:lpstr>Century Gothic</vt:lpstr>
      <vt:lpstr>Courier New</vt:lpstr>
      <vt:lpstr>Garamond</vt:lpstr>
      <vt:lpstr>Savon</vt:lpstr>
      <vt:lpstr>POSSESS</vt:lpstr>
      <vt:lpstr>Meet The Board of Directors</vt:lpstr>
      <vt:lpstr>The Executive Board</vt:lpstr>
      <vt:lpstr>Regional Reps</vt:lpstr>
      <vt:lpstr>Webmaster &amp; Parliamentarian </vt:lpstr>
      <vt:lpstr>Membership Meeting Information</vt:lpstr>
      <vt:lpstr>Quarterly Membership Meetings</vt:lpstr>
      <vt:lpstr>Business Meetings</vt:lpstr>
      <vt:lpstr>Committees</vt:lpstr>
      <vt:lpstr>Professional Development</vt:lpstr>
      <vt:lpstr>Technology</vt:lpstr>
      <vt:lpstr>Networking</vt:lpstr>
      <vt:lpstr>Sunshine </vt:lpstr>
      <vt:lpstr>Membership</vt:lpstr>
      <vt:lpstr>Fundraising</vt:lpstr>
      <vt:lpstr>Nominating</vt:lpstr>
      <vt:lpstr>Networking Groups</vt:lpstr>
      <vt:lpstr>Networking Group</vt:lpstr>
      <vt:lpstr>Networking Groups</vt:lpstr>
      <vt:lpstr>Networking Group Changes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POSSESS</dc:title>
  <dc:creator>Janet Briscoe</dc:creator>
  <cp:lastModifiedBy>Janet Briscoe</cp:lastModifiedBy>
  <cp:revision>3</cp:revision>
  <dcterms:created xsi:type="dcterms:W3CDTF">2023-09-12T19:42:25Z</dcterms:created>
  <dcterms:modified xsi:type="dcterms:W3CDTF">2025-09-11T18:27:38Z</dcterms:modified>
</cp:coreProperties>
</file>